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6298F1-8917-4044-8EA5-5EB59C202E34}" type="datetimeFigureOut">
              <a:rPr lang="en-IN" smtClean="0"/>
              <a:t>21-09-2019</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6DB943-68EE-4330-9F58-7D625FA9C96B}" type="slidenum">
              <a:rPr lang="en-IN" smtClean="0"/>
              <a:t>‹#›</a:t>
            </a:fld>
            <a:endParaRPr lang="en-IN"/>
          </a:p>
        </p:txBody>
      </p:sp>
    </p:spTree>
    <p:extLst>
      <p:ext uri="{BB962C8B-B14F-4D97-AF65-F5344CB8AC3E}">
        <p14:creationId xmlns:p14="http://schemas.microsoft.com/office/powerpoint/2010/main" val="9373819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Secretory</a:t>
            </a:r>
            <a:r>
              <a:rPr lang="en-IN" baseline="0" dirty="0" smtClean="0"/>
              <a:t> IgA (</a:t>
            </a:r>
            <a:r>
              <a:rPr lang="en-IN" baseline="0" dirty="0" err="1" smtClean="0"/>
              <a:t>SIgA</a:t>
            </a:r>
            <a:r>
              <a:rPr lang="en-IN" baseline="0" dirty="0" smtClean="0"/>
              <a:t>) serves as first line defence in protecting intestinal epithelium from enteric toxins &amp; pathogenic micro organism, IMMUNE EXCLUSION </a:t>
            </a:r>
            <a:r>
              <a:rPr lang="en-IN" baseline="0" dirty="0" err="1" smtClean="0"/>
              <a:t>ie</a:t>
            </a:r>
            <a:r>
              <a:rPr lang="en-IN" baseline="0" dirty="0" smtClean="0"/>
              <a:t>, </a:t>
            </a:r>
            <a:r>
              <a:rPr lang="en-IN" baseline="0" dirty="0" err="1" smtClean="0"/>
              <a:t>SIgA-npromote</a:t>
            </a:r>
            <a:r>
              <a:rPr lang="en-IN" baseline="0" dirty="0" smtClean="0"/>
              <a:t> clearance of antigens, pathogenic microorganism from intestinal lumen by blocking their access to epithelial receptors , entrapping them in mucous, and facilitating their </a:t>
            </a:r>
            <a:r>
              <a:rPr lang="en-IN" baseline="0" dirty="0" err="1" smtClean="0"/>
              <a:t>removalbby</a:t>
            </a:r>
            <a:r>
              <a:rPr lang="en-IN" baseline="0" dirty="0" smtClean="0"/>
              <a:t> peristaltic &amp; </a:t>
            </a:r>
            <a:r>
              <a:rPr lang="en-IN" baseline="0" dirty="0" err="1" smtClean="0"/>
              <a:t>mucociliary</a:t>
            </a:r>
            <a:r>
              <a:rPr lang="en-IN" baseline="0" dirty="0" smtClean="0"/>
              <a:t> activity</a:t>
            </a:r>
          </a:p>
          <a:p>
            <a:endParaRPr lang="en-IN" baseline="0" dirty="0" smtClean="0"/>
          </a:p>
          <a:p>
            <a:r>
              <a:rPr lang="en-IN" baseline="0" dirty="0" err="1" smtClean="0"/>
              <a:t>Apolipoprotiens</a:t>
            </a:r>
            <a:r>
              <a:rPr lang="en-IN" baseline="0" dirty="0" smtClean="0"/>
              <a:t>- are </a:t>
            </a:r>
            <a:r>
              <a:rPr lang="en-IN" baseline="0" dirty="0" err="1" smtClean="0"/>
              <a:t>protiens</a:t>
            </a:r>
            <a:r>
              <a:rPr lang="en-IN" baseline="0" dirty="0" smtClean="0"/>
              <a:t> that bind  </a:t>
            </a:r>
            <a:r>
              <a:rPr lang="en-IN" baseline="0" dirty="0" err="1" smtClean="0"/>
              <a:t>lipida</a:t>
            </a:r>
            <a:r>
              <a:rPr lang="en-IN" baseline="0" dirty="0" smtClean="0"/>
              <a:t> to form lipoproteins, help to transport lipids</a:t>
            </a:r>
            <a:endParaRPr lang="en-IN" dirty="0"/>
          </a:p>
        </p:txBody>
      </p:sp>
      <p:sp>
        <p:nvSpPr>
          <p:cNvPr id="4" name="Header Placeholder 3"/>
          <p:cNvSpPr>
            <a:spLocks noGrp="1"/>
          </p:cNvSpPr>
          <p:nvPr>
            <p:ph type="hdr" sz="quarter" idx="10"/>
          </p:nvPr>
        </p:nvSpPr>
        <p:spPr/>
        <p:txBody>
          <a:bodyPr/>
          <a:lstStyle/>
          <a:p>
            <a:r>
              <a:rPr lang="en-IN" smtClean="0">
                <a:solidFill>
                  <a:prstClr val="black"/>
                </a:solidFill>
              </a:rPr>
              <a:t>Gastrointestinal Diseases </a:t>
            </a:r>
            <a:endParaRPr lang="en-IN">
              <a:solidFill>
                <a:prstClr val="black"/>
              </a:solidFill>
            </a:endParaRPr>
          </a:p>
        </p:txBody>
      </p:sp>
      <p:sp>
        <p:nvSpPr>
          <p:cNvPr id="5" name="Date Placeholder 4"/>
          <p:cNvSpPr>
            <a:spLocks noGrp="1"/>
          </p:cNvSpPr>
          <p:nvPr>
            <p:ph type="dt" idx="11"/>
          </p:nvPr>
        </p:nvSpPr>
        <p:spPr/>
        <p:txBody>
          <a:bodyPr/>
          <a:lstStyle/>
          <a:p>
            <a:r>
              <a:rPr lang="en-IN" smtClean="0">
                <a:solidFill>
                  <a:prstClr val="black"/>
                </a:solidFill>
              </a:rPr>
              <a:t>14-05-2018</a:t>
            </a:r>
            <a:endParaRPr lang="en-IN">
              <a:solidFill>
                <a:prstClr val="black"/>
              </a:solidFill>
            </a:endParaRPr>
          </a:p>
        </p:txBody>
      </p:sp>
      <p:sp>
        <p:nvSpPr>
          <p:cNvPr id="6" name="Footer Placeholder 5"/>
          <p:cNvSpPr>
            <a:spLocks noGrp="1"/>
          </p:cNvSpPr>
          <p:nvPr>
            <p:ph type="ftr" sz="quarter" idx="12"/>
          </p:nvPr>
        </p:nvSpPr>
        <p:spPr/>
        <p:txBody>
          <a:bodyPr/>
          <a:lstStyle/>
          <a:p>
            <a:r>
              <a:rPr lang="en-IN" smtClean="0">
                <a:solidFill>
                  <a:prstClr val="black"/>
                </a:solidFill>
              </a:rPr>
              <a:t>Dr. Arun R Nair</a:t>
            </a:r>
            <a:endParaRPr lang="en-IN">
              <a:solidFill>
                <a:prstClr val="black"/>
              </a:solidFill>
            </a:endParaRPr>
          </a:p>
        </p:txBody>
      </p:sp>
      <p:sp>
        <p:nvSpPr>
          <p:cNvPr id="7" name="Slide Number Placeholder 6"/>
          <p:cNvSpPr>
            <a:spLocks noGrp="1"/>
          </p:cNvSpPr>
          <p:nvPr>
            <p:ph type="sldNum" sz="quarter" idx="13"/>
          </p:nvPr>
        </p:nvSpPr>
        <p:spPr/>
        <p:txBody>
          <a:bodyPr/>
          <a:lstStyle/>
          <a:p>
            <a:fld id="{AAFBD0A3-4D55-45A3-8D75-4413DC9F5CC5}" type="slidenum">
              <a:rPr lang="en-IN" smtClean="0">
                <a:solidFill>
                  <a:prstClr val="black"/>
                </a:solidFill>
              </a:rPr>
              <a:pPr/>
              <a:t>3</a:t>
            </a:fld>
            <a:endParaRPr lang="en-IN">
              <a:solidFill>
                <a:prstClr val="black"/>
              </a:solidFill>
            </a:endParaRPr>
          </a:p>
        </p:txBody>
      </p:sp>
    </p:spTree>
    <p:extLst>
      <p:ext uri="{BB962C8B-B14F-4D97-AF65-F5344CB8AC3E}">
        <p14:creationId xmlns:p14="http://schemas.microsoft.com/office/powerpoint/2010/main" val="23802742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tx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r>
              <a:rPr lang="en-US" smtClean="0">
                <a:solidFill>
                  <a:srgbClr val="FFFFFF">
                    <a:alpha val="80000"/>
                  </a:srgbClr>
                </a:solidFill>
              </a:rPr>
              <a:t>12/04/2018</a:t>
            </a:r>
            <a:endParaRPr lang="en-US" dirty="0">
              <a:solidFill>
                <a:srgbClr val="FFFFFF">
                  <a:alpha val="80000"/>
                </a:srgbClr>
              </a:solidFill>
            </a:endParaRPr>
          </a:p>
        </p:txBody>
      </p:sp>
      <p:sp>
        <p:nvSpPr>
          <p:cNvPr id="8" name="Footer Placeholder 7"/>
          <p:cNvSpPr>
            <a:spLocks noGrp="1"/>
          </p:cNvSpPr>
          <p:nvPr>
            <p:ph type="ftr" sz="quarter" idx="11"/>
          </p:nvPr>
        </p:nvSpPr>
        <p:spPr/>
        <p:txBody>
          <a:bodyPr/>
          <a:lstStyle/>
          <a:p>
            <a:r>
              <a:rPr lang="en-US" smtClean="0">
                <a:solidFill>
                  <a:srgbClr val="FFFFFF">
                    <a:alpha val="80000"/>
                  </a:srgbClr>
                </a:solidFill>
              </a:rPr>
              <a:t>Gastro Intestinal Diseases</a:t>
            </a:r>
            <a:endParaRPr lang="en-US" dirty="0">
              <a:solidFill>
                <a:srgbClr val="FFFFFF">
                  <a:alpha val="80000"/>
                </a:srgbClr>
              </a:solidFill>
            </a:endParaRPr>
          </a:p>
        </p:txBody>
      </p:sp>
      <p:sp>
        <p:nvSpPr>
          <p:cNvPr id="9" name="Slide Number Placeholder 8"/>
          <p:cNvSpPr>
            <a:spLocks noGrp="1"/>
          </p:cNvSpPr>
          <p:nvPr>
            <p:ph type="sldNum" sz="quarter" idx="12"/>
          </p:nvPr>
        </p:nvSpPr>
        <p:spPr/>
        <p:txBody>
          <a:bodyPr/>
          <a:lstStyle/>
          <a:p>
            <a:fld id="{4FAB73BC-B049-4115-A692-8D63A059BFB8}" type="slidenum">
              <a:rPr lang="en-US" dirty="0">
                <a:solidFill>
                  <a:srgbClr val="FFFFFF">
                    <a:alpha val="20000"/>
                  </a:srgbClr>
                </a:solidFill>
              </a:rPr>
              <a:pPr/>
              <a:t>‹#›</a:t>
            </a:fld>
            <a:endParaRPr lang="en-US" dirty="0">
              <a:solidFill>
                <a:srgbClr val="FFFFFF">
                  <a:alpha val="20000"/>
                </a:srgbClr>
              </a:solidFill>
            </a:endParaRPr>
          </a:p>
        </p:txBody>
      </p:sp>
    </p:spTree>
    <p:extLst>
      <p:ext uri="{BB962C8B-B14F-4D97-AF65-F5344CB8AC3E}">
        <p14:creationId xmlns:p14="http://schemas.microsoft.com/office/powerpoint/2010/main" val="954151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solidFill>
                  <a:srgbClr val="FFFFFF">
                    <a:alpha val="80000"/>
                  </a:srgbClr>
                </a:solidFill>
              </a:rPr>
              <a:t>12/04/2018</a:t>
            </a:r>
            <a:endParaRPr lang="en-US" dirty="0">
              <a:solidFill>
                <a:srgbClr val="FFFFFF">
                  <a:alpha val="80000"/>
                </a:srgbClr>
              </a:solidFill>
            </a:endParaRPr>
          </a:p>
        </p:txBody>
      </p:sp>
      <p:sp>
        <p:nvSpPr>
          <p:cNvPr id="5" name="Footer Placeholder 4"/>
          <p:cNvSpPr>
            <a:spLocks noGrp="1"/>
          </p:cNvSpPr>
          <p:nvPr>
            <p:ph type="ftr" sz="quarter" idx="11"/>
          </p:nvPr>
        </p:nvSpPr>
        <p:spPr/>
        <p:txBody>
          <a:bodyPr/>
          <a:lstStyle/>
          <a:p>
            <a:r>
              <a:rPr lang="en-US" smtClean="0">
                <a:solidFill>
                  <a:srgbClr val="FFFFFF">
                    <a:alpha val="80000"/>
                  </a:srgbClr>
                </a:solidFill>
              </a:rPr>
              <a:t>Gastro Intestinal Diseases</a:t>
            </a:r>
            <a:endParaRPr lang="en-US" dirty="0">
              <a:solidFill>
                <a:srgbClr val="FFFFFF">
                  <a:alpha val="80000"/>
                </a:srgb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dirty="0">
                <a:solidFill>
                  <a:srgbClr val="FFFFFF">
                    <a:alpha val="20000"/>
                  </a:srgbClr>
                </a:solidFill>
              </a:rPr>
              <a:pPr/>
              <a:t>‹#›</a:t>
            </a:fld>
            <a:endParaRPr lang="en-US" dirty="0">
              <a:solidFill>
                <a:srgbClr val="FFFFFF">
                  <a:alpha val="20000"/>
                </a:srgbClr>
              </a:solidFill>
            </a:endParaRPr>
          </a:p>
        </p:txBody>
      </p:sp>
    </p:spTree>
    <p:extLst>
      <p:ext uri="{BB962C8B-B14F-4D97-AF65-F5344CB8AC3E}">
        <p14:creationId xmlns:p14="http://schemas.microsoft.com/office/powerpoint/2010/main" val="831039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solidFill>
                  <a:srgbClr val="FFFFFF">
                    <a:alpha val="80000"/>
                  </a:srgbClr>
                </a:solidFill>
              </a:rPr>
              <a:t>12/04/2018</a:t>
            </a:r>
            <a:endParaRPr lang="en-US" dirty="0">
              <a:solidFill>
                <a:srgbClr val="FFFFFF">
                  <a:alpha val="80000"/>
                </a:srgbClr>
              </a:solidFill>
            </a:endParaRPr>
          </a:p>
        </p:txBody>
      </p:sp>
      <p:sp>
        <p:nvSpPr>
          <p:cNvPr id="5" name="Footer Placeholder 4"/>
          <p:cNvSpPr>
            <a:spLocks noGrp="1"/>
          </p:cNvSpPr>
          <p:nvPr>
            <p:ph type="ftr" sz="quarter" idx="11"/>
          </p:nvPr>
        </p:nvSpPr>
        <p:spPr/>
        <p:txBody>
          <a:bodyPr/>
          <a:lstStyle/>
          <a:p>
            <a:r>
              <a:rPr lang="en-US" smtClean="0">
                <a:solidFill>
                  <a:srgbClr val="FFFFFF">
                    <a:alpha val="80000"/>
                  </a:srgbClr>
                </a:solidFill>
              </a:rPr>
              <a:t>Gastro Intestinal Diseases</a:t>
            </a:r>
            <a:endParaRPr lang="en-US" dirty="0">
              <a:solidFill>
                <a:srgbClr val="FFFFFF">
                  <a:alpha val="80000"/>
                </a:srgb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dirty="0">
                <a:solidFill>
                  <a:srgbClr val="FFFFFF">
                    <a:alpha val="20000"/>
                  </a:srgbClr>
                </a:solidFill>
              </a:rPr>
              <a:pPr/>
              <a:t>‹#›</a:t>
            </a:fld>
            <a:endParaRPr lang="en-US" dirty="0">
              <a:solidFill>
                <a:srgbClr val="FFFFFF">
                  <a:alpha val="20000"/>
                </a:srgbClr>
              </a:solidFill>
            </a:endParaRPr>
          </a:p>
        </p:txBody>
      </p:sp>
    </p:spTree>
    <p:extLst>
      <p:ext uri="{BB962C8B-B14F-4D97-AF65-F5344CB8AC3E}">
        <p14:creationId xmlns:p14="http://schemas.microsoft.com/office/powerpoint/2010/main" val="2754755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solidFill>
                  <a:srgbClr val="FFFFFF">
                    <a:alpha val="80000"/>
                  </a:srgbClr>
                </a:solidFill>
              </a:rPr>
              <a:t>12/04/2018</a:t>
            </a:r>
            <a:endParaRPr lang="en-US" dirty="0">
              <a:solidFill>
                <a:srgbClr val="FFFFFF">
                  <a:alpha val="80000"/>
                </a:srgbClr>
              </a:solidFill>
            </a:endParaRPr>
          </a:p>
        </p:txBody>
      </p:sp>
      <p:sp>
        <p:nvSpPr>
          <p:cNvPr id="5" name="Footer Placeholder 4"/>
          <p:cNvSpPr>
            <a:spLocks noGrp="1"/>
          </p:cNvSpPr>
          <p:nvPr>
            <p:ph type="ftr" sz="quarter" idx="11"/>
          </p:nvPr>
        </p:nvSpPr>
        <p:spPr/>
        <p:txBody>
          <a:bodyPr/>
          <a:lstStyle/>
          <a:p>
            <a:r>
              <a:rPr lang="en-US" smtClean="0">
                <a:solidFill>
                  <a:srgbClr val="FFFFFF">
                    <a:alpha val="80000"/>
                  </a:srgbClr>
                </a:solidFill>
              </a:rPr>
              <a:t>Gastro Intestinal Diseases</a:t>
            </a:r>
            <a:endParaRPr lang="en-US" dirty="0">
              <a:solidFill>
                <a:srgbClr val="FFFFFF">
                  <a:alpha val="80000"/>
                </a:srgb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dirty="0">
                <a:solidFill>
                  <a:srgbClr val="FFFFFF">
                    <a:alpha val="20000"/>
                  </a:srgbClr>
                </a:solidFill>
              </a:rPr>
              <a:pPr/>
              <a:t>‹#›</a:t>
            </a:fld>
            <a:endParaRPr lang="en-US" dirty="0">
              <a:solidFill>
                <a:srgbClr val="FFFFFF">
                  <a:alpha val="20000"/>
                </a:srgbClr>
              </a:solidFill>
            </a:endParaRPr>
          </a:p>
        </p:txBody>
      </p:sp>
    </p:spTree>
    <p:extLst>
      <p:ext uri="{BB962C8B-B14F-4D97-AF65-F5344CB8AC3E}">
        <p14:creationId xmlns:p14="http://schemas.microsoft.com/office/powerpoint/2010/main" val="2965970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solidFill>
                  <a:srgbClr val="FFFFFF">
                    <a:alpha val="80000"/>
                  </a:srgbClr>
                </a:solidFill>
              </a:rPr>
              <a:t>12/04/2018</a:t>
            </a:r>
            <a:endParaRPr lang="en-US" dirty="0">
              <a:solidFill>
                <a:srgbClr val="FFFFFF">
                  <a:alpha val="80000"/>
                </a:srgbClr>
              </a:solidFill>
            </a:endParaRPr>
          </a:p>
        </p:txBody>
      </p:sp>
      <p:sp>
        <p:nvSpPr>
          <p:cNvPr id="5" name="Footer Placeholder 4"/>
          <p:cNvSpPr>
            <a:spLocks noGrp="1"/>
          </p:cNvSpPr>
          <p:nvPr>
            <p:ph type="ftr" sz="quarter" idx="11"/>
          </p:nvPr>
        </p:nvSpPr>
        <p:spPr/>
        <p:txBody>
          <a:bodyPr/>
          <a:lstStyle/>
          <a:p>
            <a:r>
              <a:rPr lang="en-US" smtClean="0">
                <a:solidFill>
                  <a:srgbClr val="FFFFFF">
                    <a:alpha val="80000"/>
                  </a:srgbClr>
                </a:solidFill>
              </a:rPr>
              <a:t>Gastro Intestinal Diseases</a:t>
            </a:r>
            <a:endParaRPr lang="en-US" dirty="0">
              <a:solidFill>
                <a:srgbClr val="FFFFFF">
                  <a:alpha val="80000"/>
                </a:srgb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dirty="0">
                <a:solidFill>
                  <a:srgbClr val="FFFFFF">
                    <a:alpha val="20000"/>
                  </a:srgbClr>
                </a:solidFill>
              </a:rPr>
              <a:pPr/>
              <a:t>‹#›</a:t>
            </a:fld>
            <a:endParaRPr lang="en-US" dirty="0">
              <a:solidFill>
                <a:srgbClr val="FFFFFF">
                  <a:alpha val="20000"/>
                </a:srgbClr>
              </a:solidFill>
            </a:endParaRPr>
          </a:p>
        </p:txBody>
      </p:sp>
    </p:spTree>
    <p:extLst>
      <p:ext uri="{BB962C8B-B14F-4D97-AF65-F5344CB8AC3E}">
        <p14:creationId xmlns:p14="http://schemas.microsoft.com/office/powerpoint/2010/main" val="2807467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solidFill>
                  <a:srgbClr val="FFFFFF">
                    <a:alpha val="80000"/>
                  </a:srgbClr>
                </a:solidFill>
              </a:rPr>
              <a:t>12/04/2018</a:t>
            </a:r>
            <a:endParaRPr lang="en-US" dirty="0">
              <a:solidFill>
                <a:srgbClr val="FFFFFF">
                  <a:alpha val="80000"/>
                </a:srgbClr>
              </a:solidFill>
            </a:endParaRPr>
          </a:p>
        </p:txBody>
      </p:sp>
      <p:sp>
        <p:nvSpPr>
          <p:cNvPr id="6" name="Footer Placeholder 5"/>
          <p:cNvSpPr>
            <a:spLocks noGrp="1"/>
          </p:cNvSpPr>
          <p:nvPr>
            <p:ph type="ftr" sz="quarter" idx="11"/>
          </p:nvPr>
        </p:nvSpPr>
        <p:spPr/>
        <p:txBody>
          <a:bodyPr/>
          <a:lstStyle/>
          <a:p>
            <a:r>
              <a:rPr lang="en-US" smtClean="0">
                <a:solidFill>
                  <a:srgbClr val="FFFFFF">
                    <a:alpha val="80000"/>
                  </a:srgbClr>
                </a:solidFill>
              </a:rPr>
              <a:t>Gastro Intestinal Diseases</a:t>
            </a:r>
            <a:endParaRPr lang="en-US" dirty="0">
              <a:solidFill>
                <a:srgbClr val="FFFFFF">
                  <a:alpha val="80000"/>
                </a:srgbClr>
              </a:solidFill>
            </a:endParaRPr>
          </a:p>
        </p:txBody>
      </p:sp>
      <p:sp>
        <p:nvSpPr>
          <p:cNvPr id="7" name="Slide Number Placeholder 6"/>
          <p:cNvSpPr>
            <a:spLocks noGrp="1"/>
          </p:cNvSpPr>
          <p:nvPr>
            <p:ph type="sldNum" sz="quarter" idx="12"/>
          </p:nvPr>
        </p:nvSpPr>
        <p:spPr/>
        <p:txBody>
          <a:bodyPr/>
          <a:lstStyle/>
          <a:p>
            <a:fld id="{4FAB73BC-B049-4115-A692-8D63A059BFB8}" type="slidenum">
              <a:rPr lang="en-US" dirty="0">
                <a:solidFill>
                  <a:srgbClr val="FFFFFF">
                    <a:alpha val="20000"/>
                  </a:srgbClr>
                </a:solidFill>
              </a:rPr>
              <a:pPr/>
              <a:t>‹#›</a:t>
            </a:fld>
            <a:endParaRPr lang="en-US" dirty="0">
              <a:solidFill>
                <a:srgbClr val="FFFFFF">
                  <a:alpha val="20000"/>
                </a:srgbClr>
              </a:solidFill>
            </a:endParaRPr>
          </a:p>
        </p:txBody>
      </p:sp>
    </p:spTree>
    <p:extLst>
      <p:ext uri="{BB962C8B-B14F-4D97-AF65-F5344CB8AC3E}">
        <p14:creationId xmlns:p14="http://schemas.microsoft.com/office/powerpoint/2010/main" val="2890565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accent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solidFill>
                  <a:srgbClr val="FFFFFF">
                    <a:alpha val="80000"/>
                  </a:srgbClr>
                </a:solidFill>
              </a:rPr>
              <a:t>12/04/2018</a:t>
            </a:r>
            <a:endParaRPr lang="en-US" dirty="0">
              <a:solidFill>
                <a:srgbClr val="FFFFFF">
                  <a:alpha val="80000"/>
                </a:srgbClr>
              </a:solidFill>
            </a:endParaRPr>
          </a:p>
        </p:txBody>
      </p:sp>
      <p:sp>
        <p:nvSpPr>
          <p:cNvPr id="8" name="Footer Placeholder 7"/>
          <p:cNvSpPr>
            <a:spLocks noGrp="1"/>
          </p:cNvSpPr>
          <p:nvPr>
            <p:ph type="ftr" sz="quarter" idx="11"/>
          </p:nvPr>
        </p:nvSpPr>
        <p:spPr/>
        <p:txBody>
          <a:bodyPr/>
          <a:lstStyle/>
          <a:p>
            <a:r>
              <a:rPr lang="en-US" smtClean="0">
                <a:solidFill>
                  <a:srgbClr val="FFFFFF">
                    <a:alpha val="80000"/>
                  </a:srgbClr>
                </a:solidFill>
              </a:rPr>
              <a:t>Gastro Intestinal Diseases</a:t>
            </a:r>
            <a:endParaRPr lang="en-US" dirty="0">
              <a:solidFill>
                <a:srgbClr val="FFFFFF">
                  <a:alpha val="80000"/>
                </a:srgbClr>
              </a:solidFill>
            </a:endParaRPr>
          </a:p>
        </p:txBody>
      </p:sp>
      <p:sp>
        <p:nvSpPr>
          <p:cNvPr id="9" name="Slide Number Placeholder 8"/>
          <p:cNvSpPr>
            <a:spLocks noGrp="1"/>
          </p:cNvSpPr>
          <p:nvPr>
            <p:ph type="sldNum" sz="quarter" idx="12"/>
          </p:nvPr>
        </p:nvSpPr>
        <p:spPr/>
        <p:txBody>
          <a:bodyPr/>
          <a:lstStyle/>
          <a:p>
            <a:fld id="{4FAB73BC-B049-4115-A692-8D63A059BFB8}" type="slidenum">
              <a:rPr lang="en-US" dirty="0">
                <a:solidFill>
                  <a:srgbClr val="FFFFFF">
                    <a:alpha val="20000"/>
                  </a:srgbClr>
                </a:solidFill>
              </a:rPr>
              <a:pPr/>
              <a:t>‹#›</a:t>
            </a:fld>
            <a:endParaRPr lang="en-US" dirty="0">
              <a:solidFill>
                <a:srgbClr val="FFFFFF">
                  <a:alpha val="20000"/>
                </a:srgbClr>
              </a:solidFill>
            </a:endParaRPr>
          </a:p>
        </p:txBody>
      </p:sp>
    </p:spTree>
    <p:extLst>
      <p:ext uri="{BB962C8B-B14F-4D97-AF65-F5344CB8AC3E}">
        <p14:creationId xmlns:p14="http://schemas.microsoft.com/office/powerpoint/2010/main" val="2961109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solidFill>
                  <a:srgbClr val="FFFFFF">
                    <a:alpha val="80000"/>
                  </a:srgbClr>
                </a:solidFill>
              </a:rPr>
              <a:t>12/04/2018</a:t>
            </a:r>
            <a:endParaRPr lang="en-US" dirty="0">
              <a:solidFill>
                <a:srgbClr val="FFFFFF">
                  <a:alpha val="80000"/>
                </a:srgbClr>
              </a:solidFill>
            </a:endParaRPr>
          </a:p>
        </p:txBody>
      </p:sp>
      <p:sp>
        <p:nvSpPr>
          <p:cNvPr id="4" name="Footer Placeholder 3"/>
          <p:cNvSpPr>
            <a:spLocks noGrp="1"/>
          </p:cNvSpPr>
          <p:nvPr>
            <p:ph type="ftr" sz="quarter" idx="11"/>
          </p:nvPr>
        </p:nvSpPr>
        <p:spPr/>
        <p:txBody>
          <a:bodyPr/>
          <a:lstStyle/>
          <a:p>
            <a:r>
              <a:rPr lang="en-US" smtClean="0">
                <a:solidFill>
                  <a:srgbClr val="FFFFFF">
                    <a:alpha val="80000"/>
                  </a:srgbClr>
                </a:solidFill>
              </a:rPr>
              <a:t>Gastro Intestinal Diseases</a:t>
            </a:r>
            <a:endParaRPr lang="en-US" dirty="0">
              <a:solidFill>
                <a:srgbClr val="FFFFFF">
                  <a:alpha val="80000"/>
                </a:srgbClr>
              </a:solidFill>
            </a:endParaRPr>
          </a:p>
        </p:txBody>
      </p:sp>
      <p:sp>
        <p:nvSpPr>
          <p:cNvPr id="5" name="Slide Number Placeholder 4"/>
          <p:cNvSpPr>
            <a:spLocks noGrp="1"/>
          </p:cNvSpPr>
          <p:nvPr>
            <p:ph type="sldNum" sz="quarter" idx="12"/>
          </p:nvPr>
        </p:nvSpPr>
        <p:spPr/>
        <p:txBody>
          <a:bodyPr/>
          <a:lstStyle/>
          <a:p>
            <a:fld id="{4FAB73BC-B049-4115-A692-8D63A059BFB8}" type="slidenum">
              <a:rPr lang="en-US" dirty="0">
                <a:solidFill>
                  <a:srgbClr val="FFFFFF">
                    <a:alpha val="20000"/>
                  </a:srgbClr>
                </a:solidFill>
              </a:rPr>
              <a:pPr/>
              <a:t>‹#›</a:t>
            </a:fld>
            <a:endParaRPr lang="en-US" dirty="0">
              <a:solidFill>
                <a:srgbClr val="FFFFFF">
                  <a:alpha val="20000"/>
                </a:srgbClr>
              </a:solidFill>
            </a:endParaRPr>
          </a:p>
        </p:txBody>
      </p:sp>
    </p:spTree>
    <p:extLst>
      <p:ext uri="{BB962C8B-B14F-4D97-AF65-F5344CB8AC3E}">
        <p14:creationId xmlns:p14="http://schemas.microsoft.com/office/powerpoint/2010/main" val="367298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srgbClr val="FFFFFF">
                    <a:alpha val="80000"/>
                  </a:srgbClr>
                </a:solidFill>
              </a:rPr>
              <a:t>12/04/2018</a:t>
            </a:r>
            <a:endParaRPr lang="en-US" dirty="0">
              <a:solidFill>
                <a:srgbClr val="FFFFFF">
                  <a:alpha val="80000"/>
                </a:srgbClr>
              </a:solidFill>
            </a:endParaRPr>
          </a:p>
        </p:txBody>
      </p:sp>
      <p:sp>
        <p:nvSpPr>
          <p:cNvPr id="3" name="Footer Placeholder 2"/>
          <p:cNvSpPr>
            <a:spLocks noGrp="1"/>
          </p:cNvSpPr>
          <p:nvPr>
            <p:ph type="ftr" sz="quarter" idx="11"/>
          </p:nvPr>
        </p:nvSpPr>
        <p:spPr/>
        <p:txBody>
          <a:bodyPr/>
          <a:lstStyle/>
          <a:p>
            <a:r>
              <a:rPr lang="en-US" smtClean="0">
                <a:solidFill>
                  <a:srgbClr val="FFFFFF">
                    <a:alpha val="80000"/>
                  </a:srgbClr>
                </a:solidFill>
              </a:rPr>
              <a:t>Gastro Intestinal Diseases</a:t>
            </a:r>
            <a:endParaRPr lang="en-US" dirty="0">
              <a:solidFill>
                <a:srgbClr val="FFFFFF">
                  <a:alpha val="80000"/>
                </a:srgbClr>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dirty="0">
                <a:solidFill>
                  <a:srgbClr val="FFFFFF">
                    <a:alpha val="20000"/>
                  </a:srgbClr>
                </a:solidFill>
              </a:rPr>
              <a:pPr/>
              <a:t>‹#›</a:t>
            </a:fld>
            <a:endParaRPr lang="en-US" dirty="0">
              <a:solidFill>
                <a:srgbClr val="FFFFFF">
                  <a:alpha val="20000"/>
                </a:srgbClr>
              </a:solidFill>
            </a:endParaRPr>
          </a:p>
        </p:txBody>
      </p:sp>
    </p:spTree>
    <p:extLst>
      <p:ext uri="{BB962C8B-B14F-4D97-AF65-F5344CB8AC3E}">
        <p14:creationId xmlns:p14="http://schemas.microsoft.com/office/powerpoint/2010/main" val="4081658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smtClean="0"/>
              <a:t>Click to edit Master text styles</a:t>
            </a:r>
          </a:p>
        </p:txBody>
      </p:sp>
      <p:sp>
        <p:nvSpPr>
          <p:cNvPr id="5" name="Date Placeholder 4"/>
          <p:cNvSpPr>
            <a:spLocks noGrp="1"/>
          </p:cNvSpPr>
          <p:nvPr>
            <p:ph type="dt" sz="half" idx="10"/>
          </p:nvPr>
        </p:nvSpPr>
        <p:spPr/>
        <p:txBody>
          <a:bodyPr/>
          <a:lstStyle/>
          <a:p>
            <a:r>
              <a:rPr lang="en-US" smtClean="0">
                <a:solidFill>
                  <a:srgbClr val="FFFFFF">
                    <a:alpha val="80000"/>
                  </a:srgbClr>
                </a:solidFill>
              </a:rPr>
              <a:t>12/04/2018</a:t>
            </a:r>
            <a:endParaRPr lang="en-US" dirty="0">
              <a:solidFill>
                <a:srgbClr val="FFFFFF">
                  <a:alpha val="80000"/>
                </a:srgbClr>
              </a:solidFill>
            </a:endParaRPr>
          </a:p>
        </p:txBody>
      </p:sp>
      <p:sp>
        <p:nvSpPr>
          <p:cNvPr id="6" name="Footer Placeholder 5"/>
          <p:cNvSpPr>
            <a:spLocks noGrp="1"/>
          </p:cNvSpPr>
          <p:nvPr>
            <p:ph type="ftr" sz="quarter" idx="11"/>
          </p:nvPr>
        </p:nvSpPr>
        <p:spPr/>
        <p:txBody>
          <a:bodyPr/>
          <a:lstStyle/>
          <a:p>
            <a:r>
              <a:rPr lang="en-US" smtClean="0">
                <a:solidFill>
                  <a:srgbClr val="FFFFFF">
                    <a:alpha val="80000"/>
                  </a:srgbClr>
                </a:solidFill>
              </a:rPr>
              <a:t>Gastro Intestinal Diseases</a:t>
            </a:r>
            <a:endParaRPr lang="en-US" dirty="0">
              <a:solidFill>
                <a:srgbClr val="FFFFFF">
                  <a:alpha val="80000"/>
                </a:srgbClr>
              </a:solidFill>
            </a:endParaRPr>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3397369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chemeClr val="tx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20000"/>
              <a:lumOff val="80000"/>
            </a:schemeClr>
          </a:solidFill>
        </p:spPr>
        <p:txBody>
          <a:bodyPr anchor="t"/>
          <a:lstStyle>
            <a:lvl1pPr marL="0" indent="0" algn="ctr">
              <a:spcBef>
                <a:spcPts val="800"/>
              </a:spcBef>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Date Placeholder 8"/>
          <p:cNvSpPr>
            <a:spLocks noGrp="1"/>
          </p:cNvSpPr>
          <p:nvPr>
            <p:ph type="dt" sz="half" idx="10"/>
          </p:nvPr>
        </p:nvSpPr>
        <p:spPr/>
        <p:txBody>
          <a:bodyPr/>
          <a:lstStyle/>
          <a:p>
            <a:r>
              <a:rPr lang="en-US" smtClean="0">
                <a:solidFill>
                  <a:srgbClr val="FFFFFF">
                    <a:alpha val="80000"/>
                  </a:srgbClr>
                </a:solidFill>
              </a:rPr>
              <a:t>12/04/2018</a:t>
            </a:r>
            <a:endParaRPr lang="en-US" dirty="0">
              <a:solidFill>
                <a:srgbClr val="FFFFFF">
                  <a:alpha val="80000"/>
                </a:srgbClr>
              </a:solidFill>
            </a:endParaRPr>
          </a:p>
        </p:txBody>
      </p:sp>
      <p:sp>
        <p:nvSpPr>
          <p:cNvPr id="10" name="Footer Placeholder 9"/>
          <p:cNvSpPr>
            <a:spLocks noGrp="1"/>
          </p:cNvSpPr>
          <p:nvPr>
            <p:ph type="ftr" sz="quarter" idx="11"/>
          </p:nvPr>
        </p:nvSpPr>
        <p:spPr/>
        <p:txBody>
          <a:bodyPr/>
          <a:lstStyle/>
          <a:p>
            <a:r>
              <a:rPr lang="en-US" smtClean="0">
                <a:solidFill>
                  <a:srgbClr val="FFFFFF">
                    <a:alpha val="80000"/>
                  </a:srgbClr>
                </a:solidFill>
              </a:rPr>
              <a:t>Gastro Intestinal Diseases</a:t>
            </a:r>
            <a:endParaRPr lang="en-US" dirty="0">
              <a:solidFill>
                <a:srgbClr val="FFFFFF">
                  <a:alpha val="80000"/>
                </a:srgbClr>
              </a:solidFill>
            </a:endParaRPr>
          </a:p>
        </p:txBody>
      </p:sp>
      <p:sp>
        <p:nvSpPr>
          <p:cNvPr id="11" name="Slide Number Placeholder 10"/>
          <p:cNvSpPr>
            <a:spLocks noGrp="1"/>
          </p:cNvSpPr>
          <p:nvPr>
            <p:ph type="sldNum" sz="quarter" idx="12"/>
          </p:nvPr>
        </p:nvSpPr>
        <p:spPr/>
        <p:txBody>
          <a:bodyPr/>
          <a:lstStyle/>
          <a:p>
            <a:fld id="{4FAB73BC-B049-4115-A692-8D63A059BFB8}" type="slidenum">
              <a:rPr lang="en-US" dirty="0">
                <a:solidFill>
                  <a:srgbClr val="FFFFFF">
                    <a:alpha val="20000"/>
                  </a:srgbClr>
                </a:solidFill>
              </a:rPr>
              <a:pPr/>
              <a:t>‹#›</a:t>
            </a:fld>
            <a:endParaRPr lang="en-US" dirty="0">
              <a:solidFill>
                <a:srgbClr val="FFFFFF">
                  <a:alpha val="20000"/>
                </a:srgbClr>
              </a:solidFill>
            </a:endParaRPr>
          </a:p>
        </p:txBody>
      </p:sp>
    </p:spTree>
    <p:extLst>
      <p:ext uri="{BB962C8B-B14F-4D97-AF65-F5344CB8AC3E}">
        <p14:creationId xmlns:p14="http://schemas.microsoft.com/office/powerpoint/2010/main" val="3775112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000">
              <a:srgbClr val="00B0F0">
                <a:alpha val="65000"/>
              </a:srgbClr>
            </a:gs>
            <a:gs pos="34000">
              <a:srgbClr val="00B0F0"/>
            </a:gs>
            <a:gs pos="62000">
              <a:srgbClr val="00B0F0"/>
            </a:gs>
            <a:gs pos="94000">
              <a:srgbClr val="00B0F0"/>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pPr defTabSz="457200"/>
            <a:r>
              <a:rPr lang="en-US" smtClean="0">
                <a:solidFill>
                  <a:srgbClr val="FFFFFF">
                    <a:alpha val="80000"/>
                  </a:srgbClr>
                </a:solidFill>
              </a:rPr>
              <a:t>12/04/2018</a:t>
            </a:r>
            <a:endParaRPr lang="en-US" dirty="0">
              <a:solidFill>
                <a:srgbClr val="FFFFFF">
                  <a:alpha val="80000"/>
                </a:srgbClr>
              </a:solidFill>
            </a:endParaRPr>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pPr defTabSz="457200"/>
            <a:r>
              <a:rPr lang="en-US" smtClean="0">
                <a:solidFill>
                  <a:srgbClr val="FFFFFF">
                    <a:alpha val="80000"/>
                  </a:srgbClr>
                </a:solidFill>
              </a:rPr>
              <a:t>Gastro Intestinal Diseases</a:t>
            </a:r>
            <a:endParaRPr lang="en-US" dirty="0">
              <a:solidFill>
                <a:srgbClr val="FFFFFF">
                  <a:alpha val="80000"/>
                </a:srgbClr>
              </a:solidFill>
            </a:endParaRPr>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tx1">
                    <a:alpha val="20000"/>
                  </a:schemeClr>
                </a:solidFill>
                <a:latin typeface="+mj-lt"/>
              </a:defRPr>
            </a:lvl1pPr>
          </a:lstStyle>
          <a:p>
            <a:pPr defTabSz="457200"/>
            <a:fld id="{4FAB73BC-B049-4115-A692-8D63A059BFB8}" type="slidenum">
              <a:rPr lang="en-US" dirty="0">
                <a:solidFill>
                  <a:srgbClr val="FFFFFF">
                    <a:alpha val="20000"/>
                  </a:srgbClr>
                </a:solidFill>
              </a:rPr>
              <a:pPr defTabSz="457200"/>
              <a:t>‹#›</a:t>
            </a:fld>
            <a:endParaRPr lang="en-US" dirty="0">
              <a:solidFill>
                <a:srgbClr val="FFFFFF">
                  <a:alpha val="20000"/>
                </a:srgbClr>
              </a:solidFill>
            </a:endParaRPr>
          </a:p>
        </p:txBody>
      </p:sp>
    </p:spTree>
    <p:extLst>
      <p:ext uri="{BB962C8B-B14F-4D97-AF65-F5344CB8AC3E}">
        <p14:creationId xmlns:p14="http://schemas.microsoft.com/office/powerpoint/2010/main" val="218937211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85000"/>
        </a:lnSpc>
        <a:spcBef>
          <a:spcPct val="0"/>
        </a:spcBef>
        <a:buNone/>
        <a:defRPr sz="5400" kern="1200" spc="-12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accent1"/>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75000"/>
              <a:lumOff val="2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65000"/>
              <a:lumOff val="3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763926" y="4266986"/>
            <a:ext cx="3168349" cy="1658198"/>
          </a:xfrm>
        </p:spPr>
        <p:txBody>
          <a:bodyPr>
            <a:normAutofit/>
          </a:bodyPr>
          <a:lstStyle/>
          <a:p>
            <a:pPr algn="r"/>
            <a:r>
              <a:rPr lang="en-US" sz="2800" dirty="0" smtClean="0">
                <a:latin typeface="Baskerville Old Face" panose="02020602080505020303" pitchFamily="18" charset="0"/>
              </a:rPr>
              <a:t>Dr. </a:t>
            </a:r>
            <a:r>
              <a:rPr lang="en-US" sz="2800" dirty="0" err="1" smtClean="0">
                <a:latin typeface="Baskerville Old Face" panose="02020602080505020303" pitchFamily="18" charset="0"/>
              </a:rPr>
              <a:t>Arun</a:t>
            </a:r>
            <a:r>
              <a:rPr lang="en-US" sz="2800" dirty="0" smtClean="0">
                <a:latin typeface="Baskerville Old Face" panose="02020602080505020303" pitchFamily="18" charset="0"/>
              </a:rPr>
              <a:t> R Nair</a:t>
            </a:r>
            <a:br>
              <a:rPr lang="en-US" sz="2800" dirty="0" smtClean="0">
                <a:latin typeface="Baskerville Old Face" panose="02020602080505020303" pitchFamily="18" charset="0"/>
              </a:rPr>
            </a:br>
            <a:r>
              <a:rPr lang="en-US" sz="2800" dirty="0" smtClean="0">
                <a:latin typeface="Baskerville Old Face" panose="02020602080505020303" pitchFamily="18" charset="0"/>
              </a:rPr>
              <a:t>Dept. of PM</a:t>
            </a:r>
            <a:endParaRPr lang="en-GB" sz="2800" dirty="0">
              <a:latin typeface="Baskerville Old Face" panose="02020602080505020303" pitchFamily="18" charset="0"/>
            </a:endParaRPr>
          </a:p>
        </p:txBody>
      </p:sp>
      <p:sp>
        <p:nvSpPr>
          <p:cNvPr id="2" name="Date Placeholder 1"/>
          <p:cNvSpPr>
            <a:spLocks noGrp="1"/>
          </p:cNvSpPr>
          <p:nvPr>
            <p:ph type="dt" sz="half" idx="10"/>
          </p:nvPr>
        </p:nvSpPr>
        <p:spPr/>
        <p:txBody>
          <a:bodyPr/>
          <a:lstStyle/>
          <a:p>
            <a:r>
              <a:rPr lang="en-US" smtClean="0">
                <a:solidFill>
                  <a:srgbClr val="FFFFFF">
                    <a:alpha val="80000"/>
                  </a:srgbClr>
                </a:solidFill>
              </a:rPr>
              <a:t>12/04/2018</a:t>
            </a:r>
            <a:endParaRPr lang="en-US" dirty="0">
              <a:solidFill>
                <a:srgbClr val="FFFFFF">
                  <a:alpha val="80000"/>
                </a:srgbClr>
              </a:solidFill>
            </a:endParaRPr>
          </a:p>
        </p:txBody>
      </p:sp>
      <p:sp>
        <p:nvSpPr>
          <p:cNvPr id="3" name="Footer Placeholder 2"/>
          <p:cNvSpPr>
            <a:spLocks noGrp="1"/>
          </p:cNvSpPr>
          <p:nvPr>
            <p:ph type="ftr" sz="quarter" idx="11"/>
          </p:nvPr>
        </p:nvSpPr>
        <p:spPr/>
        <p:txBody>
          <a:bodyPr/>
          <a:lstStyle/>
          <a:p>
            <a:r>
              <a:rPr lang="en-US" smtClean="0">
                <a:solidFill>
                  <a:srgbClr val="FFFFFF">
                    <a:alpha val="80000"/>
                  </a:srgbClr>
                </a:solidFill>
              </a:rPr>
              <a:t>Gastro Intestinal Diseases</a:t>
            </a:r>
            <a:endParaRPr lang="en-US" dirty="0">
              <a:solidFill>
                <a:srgbClr val="FFFFFF">
                  <a:alpha val="80000"/>
                </a:srgbClr>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solidFill>
                  <a:srgbClr val="FFFFFF">
                    <a:alpha val="20000"/>
                  </a:srgbClr>
                </a:solidFill>
              </a:rPr>
              <a:pPr/>
              <a:t>1</a:t>
            </a:fld>
            <a:endParaRPr lang="en-US" dirty="0">
              <a:solidFill>
                <a:srgbClr val="FFFFFF">
                  <a:alpha val="20000"/>
                </a:srgbClr>
              </a:solidFill>
            </a:endParaRPr>
          </a:p>
        </p:txBody>
      </p:sp>
      <p:sp>
        <p:nvSpPr>
          <p:cNvPr id="5" name="Rectangle 4"/>
          <p:cNvSpPr/>
          <p:nvPr/>
        </p:nvSpPr>
        <p:spPr>
          <a:xfrm>
            <a:off x="1019194" y="2533998"/>
            <a:ext cx="10104947" cy="769441"/>
          </a:xfrm>
          <a:prstGeom prst="rect">
            <a:avLst/>
          </a:prstGeom>
        </p:spPr>
        <p:txBody>
          <a:bodyPr wrap="none">
            <a:spAutoFit/>
          </a:bodyPr>
          <a:lstStyle/>
          <a:p>
            <a:pPr algn="ctr" defTabSz="457200"/>
            <a:r>
              <a:rPr lang="en-IN" sz="4400" dirty="0">
                <a:solidFill>
                  <a:srgbClr val="FFFFFF"/>
                </a:solidFill>
                <a:latin typeface="Times New Roman" panose="02020603050405020304" pitchFamily="18" charset="0"/>
                <a:cs typeface="Times New Roman" panose="02020603050405020304" pitchFamily="18" charset="0"/>
              </a:rPr>
              <a:t>DISEASES OF THE SMALL INTESTINE </a:t>
            </a:r>
          </a:p>
        </p:txBody>
      </p:sp>
    </p:spTree>
    <p:extLst>
      <p:ext uri="{BB962C8B-B14F-4D97-AF65-F5344CB8AC3E}">
        <p14:creationId xmlns:p14="http://schemas.microsoft.com/office/powerpoint/2010/main" val="11238535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srgbClr val="FFFFFF">
                    <a:alpha val="80000"/>
                  </a:srgbClr>
                </a:solidFill>
              </a:rPr>
              <a:t>12/04/2018</a:t>
            </a:r>
            <a:endParaRPr lang="en-US" dirty="0">
              <a:solidFill>
                <a:srgbClr val="FFFFFF">
                  <a:alpha val="80000"/>
                </a:srgbClr>
              </a:solidFill>
            </a:endParaRPr>
          </a:p>
        </p:txBody>
      </p:sp>
      <p:sp>
        <p:nvSpPr>
          <p:cNvPr id="3" name="Footer Placeholder 2"/>
          <p:cNvSpPr>
            <a:spLocks noGrp="1"/>
          </p:cNvSpPr>
          <p:nvPr>
            <p:ph type="ftr" sz="quarter" idx="11"/>
          </p:nvPr>
        </p:nvSpPr>
        <p:spPr/>
        <p:txBody>
          <a:bodyPr/>
          <a:lstStyle/>
          <a:p>
            <a:r>
              <a:rPr lang="en-US" smtClean="0">
                <a:solidFill>
                  <a:srgbClr val="FFFFFF">
                    <a:alpha val="80000"/>
                  </a:srgbClr>
                </a:solidFill>
              </a:rPr>
              <a:t>Gastro Intestinal Diseases</a:t>
            </a:r>
            <a:endParaRPr lang="en-US" dirty="0">
              <a:solidFill>
                <a:srgbClr val="FFFFFF">
                  <a:alpha val="80000"/>
                </a:srgbClr>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solidFill>
                  <a:srgbClr val="FFFFFF">
                    <a:alpha val="20000"/>
                  </a:srgbClr>
                </a:solidFill>
              </a:rPr>
              <a:pPr/>
              <a:t>10</a:t>
            </a:fld>
            <a:endParaRPr lang="en-US" dirty="0">
              <a:solidFill>
                <a:srgbClr val="FFFFFF">
                  <a:alpha val="20000"/>
                </a:srgbClr>
              </a:solidFill>
            </a:endParaRPr>
          </a:p>
        </p:txBody>
      </p:sp>
      <p:sp>
        <p:nvSpPr>
          <p:cNvPr id="6" name="Rectangle 5"/>
          <p:cNvSpPr/>
          <p:nvPr/>
        </p:nvSpPr>
        <p:spPr>
          <a:xfrm>
            <a:off x="385010" y="368969"/>
            <a:ext cx="11486148" cy="3970318"/>
          </a:xfrm>
          <a:prstGeom prst="rect">
            <a:avLst/>
          </a:prstGeom>
        </p:spPr>
        <p:txBody>
          <a:bodyPr wrap="square">
            <a:spAutoFit/>
          </a:bodyPr>
          <a:lstStyle/>
          <a:p>
            <a:pPr algn="ctr" defTabSz="457200"/>
            <a:r>
              <a:rPr lang="en-IN" sz="2800" b="1" i="1" dirty="0">
                <a:solidFill>
                  <a:srgbClr val="000000"/>
                </a:solidFill>
                <a:latin typeface="Times New Roman" panose="02020603050405020304" pitchFamily="18" charset="0"/>
                <a:cs typeface="Times New Roman" panose="02020603050405020304" pitchFamily="18" charset="0"/>
              </a:rPr>
              <a:t>Serologic Diagnosis of Celiac Disease</a:t>
            </a:r>
          </a:p>
          <a:p>
            <a:pPr algn="just" defTabSz="457200"/>
            <a:r>
              <a:rPr lang="en-IN" sz="3200" dirty="0">
                <a:solidFill>
                  <a:srgbClr val="000000"/>
                </a:solidFill>
                <a:latin typeface="Times New Roman" panose="02020603050405020304" pitchFamily="18" charset="0"/>
                <a:cs typeface="Times New Roman" panose="02020603050405020304" pitchFamily="18" charset="0"/>
              </a:rPr>
              <a:t>The serologic tests available are </a:t>
            </a:r>
          </a:p>
          <a:p>
            <a:pPr algn="just" defTabSz="457200"/>
            <a:r>
              <a:rPr lang="en-IN" sz="3200" dirty="0">
                <a:solidFill>
                  <a:srgbClr val="000000"/>
                </a:solidFill>
                <a:latin typeface="Times New Roman" panose="02020603050405020304" pitchFamily="18" charset="0"/>
                <a:cs typeface="Times New Roman" panose="02020603050405020304" pitchFamily="18" charset="0"/>
              </a:rPr>
              <a:t>IgA </a:t>
            </a:r>
            <a:r>
              <a:rPr lang="en-IN" sz="3200" dirty="0" err="1">
                <a:solidFill>
                  <a:srgbClr val="000000"/>
                </a:solidFill>
                <a:latin typeface="Times New Roman" panose="02020603050405020304" pitchFamily="18" charset="0"/>
                <a:cs typeface="Times New Roman" panose="02020603050405020304" pitchFamily="18" charset="0"/>
              </a:rPr>
              <a:t>EMA</a:t>
            </a:r>
            <a:r>
              <a:rPr lang="en-IN" sz="3200" dirty="0">
                <a:solidFill>
                  <a:srgbClr val="000000"/>
                </a:solidFill>
                <a:latin typeface="Times New Roman" panose="02020603050405020304" pitchFamily="18" charset="0"/>
                <a:cs typeface="Times New Roman" panose="02020603050405020304" pitchFamily="18" charset="0"/>
              </a:rPr>
              <a:t> (</a:t>
            </a:r>
            <a:r>
              <a:rPr lang="en-IN" sz="3200" dirty="0" err="1">
                <a:solidFill>
                  <a:srgbClr val="000000"/>
                </a:solidFill>
                <a:latin typeface="Times New Roman" panose="02020603050405020304" pitchFamily="18" charset="0"/>
                <a:cs typeface="Times New Roman" panose="02020603050405020304" pitchFamily="18" charset="0"/>
              </a:rPr>
              <a:t>endomysial</a:t>
            </a:r>
            <a:r>
              <a:rPr lang="en-IN" sz="3200" dirty="0">
                <a:solidFill>
                  <a:srgbClr val="000000"/>
                </a:solidFill>
                <a:latin typeface="Times New Roman" panose="02020603050405020304" pitchFamily="18" charset="0"/>
                <a:cs typeface="Times New Roman" panose="02020603050405020304" pitchFamily="18" charset="0"/>
              </a:rPr>
              <a:t> antibodies), </a:t>
            </a:r>
          </a:p>
          <a:p>
            <a:pPr algn="just" defTabSz="457200"/>
            <a:r>
              <a:rPr lang="en-IN" sz="3200" dirty="0">
                <a:solidFill>
                  <a:srgbClr val="000000"/>
                </a:solidFill>
                <a:latin typeface="Times New Roman" panose="02020603050405020304" pitchFamily="18" charset="0"/>
                <a:cs typeface="Times New Roman" panose="02020603050405020304" pitchFamily="18" charset="0"/>
              </a:rPr>
              <a:t>IgA </a:t>
            </a:r>
            <a:r>
              <a:rPr lang="en-IN" sz="3200" dirty="0" err="1">
                <a:solidFill>
                  <a:srgbClr val="000000"/>
                </a:solidFill>
                <a:latin typeface="Times New Roman" panose="02020603050405020304" pitchFamily="18" charset="0"/>
                <a:cs typeface="Times New Roman" panose="02020603050405020304" pitchFamily="18" charset="0"/>
              </a:rPr>
              <a:t>tTG</a:t>
            </a:r>
            <a:r>
              <a:rPr lang="en-IN" sz="3200" dirty="0">
                <a:solidFill>
                  <a:srgbClr val="000000"/>
                </a:solidFill>
                <a:latin typeface="Times New Roman" panose="02020603050405020304" pitchFamily="18" charset="0"/>
                <a:cs typeface="Times New Roman" panose="02020603050405020304" pitchFamily="18" charset="0"/>
              </a:rPr>
              <a:t> (tissue transglutaminase), </a:t>
            </a:r>
          </a:p>
          <a:p>
            <a:pPr algn="just" defTabSz="457200"/>
            <a:r>
              <a:rPr lang="en-IN" sz="3200" dirty="0">
                <a:solidFill>
                  <a:srgbClr val="000000"/>
                </a:solidFill>
                <a:latin typeface="Times New Roman" panose="02020603050405020304" pitchFamily="18" charset="0"/>
                <a:cs typeface="Times New Roman" panose="02020603050405020304" pitchFamily="18" charset="0"/>
              </a:rPr>
              <a:t>IgA AGA (anti-gliadin antibodies) </a:t>
            </a:r>
          </a:p>
          <a:p>
            <a:pPr algn="just" defTabSz="457200"/>
            <a:r>
              <a:rPr lang="en-IN" sz="3200" dirty="0">
                <a:solidFill>
                  <a:srgbClr val="000000"/>
                </a:solidFill>
                <a:latin typeface="Times New Roman" panose="02020603050405020304" pitchFamily="18" charset="0"/>
                <a:cs typeface="Times New Roman" panose="02020603050405020304" pitchFamily="18" charset="0"/>
              </a:rPr>
              <a:t>and </a:t>
            </a:r>
          </a:p>
          <a:p>
            <a:pPr algn="just" defTabSz="457200"/>
            <a:r>
              <a:rPr lang="en-IN" sz="3200" dirty="0">
                <a:solidFill>
                  <a:srgbClr val="000000"/>
                </a:solidFill>
                <a:latin typeface="Times New Roman" panose="02020603050405020304" pitchFamily="18" charset="0"/>
                <a:cs typeface="Times New Roman" panose="02020603050405020304" pitchFamily="18" charset="0"/>
              </a:rPr>
              <a:t>IgG AGA. (AGA has lower sensitivity. )</a:t>
            </a:r>
          </a:p>
          <a:p>
            <a:pPr algn="just" defTabSz="457200"/>
            <a:endParaRPr lang="en-IN" sz="3200" dirty="0">
              <a:solidFill>
                <a:srgbClr val="FFFF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67830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srgbClr val="FFFFFF">
                    <a:alpha val="80000"/>
                  </a:srgbClr>
                </a:solidFill>
              </a:rPr>
              <a:t>12/04/2018</a:t>
            </a:r>
            <a:endParaRPr lang="en-US" dirty="0">
              <a:solidFill>
                <a:srgbClr val="FFFFFF">
                  <a:alpha val="80000"/>
                </a:srgbClr>
              </a:solidFill>
            </a:endParaRPr>
          </a:p>
        </p:txBody>
      </p:sp>
      <p:sp>
        <p:nvSpPr>
          <p:cNvPr id="3" name="Footer Placeholder 2"/>
          <p:cNvSpPr>
            <a:spLocks noGrp="1"/>
          </p:cNvSpPr>
          <p:nvPr>
            <p:ph type="ftr" sz="quarter" idx="11"/>
          </p:nvPr>
        </p:nvSpPr>
        <p:spPr/>
        <p:txBody>
          <a:bodyPr/>
          <a:lstStyle/>
          <a:p>
            <a:r>
              <a:rPr lang="en-US" smtClean="0">
                <a:solidFill>
                  <a:srgbClr val="FFFFFF">
                    <a:alpha val="80000"/>
                  </a:srgbClr>
                </a:solidFill>
              </a:rPr>
              <a:t>Gastro Intestinal Diseases</a:t>
            </a:r>
            <a:endParaRPr lang="en-US" dirty="0">
              <a:solidFill>
                <a:srgbClr val="FFFFFF">
                  <a:alpha val="80000"/>
                </a:srgbClr>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solidFill>
                  <a:srgbClr val="FFFFFF">
                    <a:alpha val="20000"/>
                  </a:srgbClr>
                </a:solidFill>
              </a:rPr>
              <a:pPr/>
              <a:t>11</a:t>
            </a:fld>
            <a:endParaRPr lang="en-US" dirty="0">
              <a:solidFill>
                <a:srgbClr val="FFFFFF">
                  <a:alpha val="20000"/>
                </a:srgbClr>
              </a:solidFill>
            </a:endParaRPr>
          </a:p>
        </p:txBody>
      </p:sp>
      <p:sp>
        <p:nvSpPr>
          <p:cNvPr id="5" name="Rectangle 4"/>
          <p:cNvSpPr/>
          <p:nvPr/>
        </p:nvSpPr>
        <p:spPr>
          <a:xfrm>
            <a:off x="385011" y="1122947"/>
            <a:ext cx="11550315" cy="2246769"/>
          </a:xfrm>
          <a:prstGeom prst="rect">
            <a:avLst/>
          </a:prstGeom>
        </p:spPr>
        <p:txBody>
          <a:bodyPr wrap="square">
            <a:spAutoFit/>
          </a:bodyPr>
          <a:lstStyle/>
          <a:p>
            <a:pPr defTabSz="457200"/>
            <a:r>
              <a:rPr lang="en-IN" sz="2800" b="1" dirty="0">
                <a:solidFill>
                  <a:srgbClr val="000000"/>
                </a:solidFill>
                <a:latin typeface="Times New Roman" panose="02020603050405020304" pitchFamily="18" charset="0"/>
                <a:cs typeface="Times New Roman" panose="02020603050405020304" pitchFamily="18" charset="0"/>
              </a:rPr>
              <a:t>Treatment</a:t>
            </a:r>
          </a:p>
          <a:p>
            <a:pPr defTabSz="457200"/>
            <a:r>
              <a:rPr lang="en-IN" sz="2800" dirty="0">
                <a:solidFill>
                  <a:srgbClr val="000000"/>
                </a:solidFill>
                <a:latin typeface="Times New Roman" panose="02020603050405020304" pitchFamily="18" charset="0"/>
                <a:cs typeface="Times New Roman" panose="02020603050405020304" pitchFamily="18" charset="0"/>
              </a:rPr>
              <a:t>Avoidance of wheat, barley, rye and oats in all forms brings about dramatic relief within weeks. Full recovery takes a few months to years. Apparent failure of therapy is due to inadvertent inclusion of the offending cereals in</a:t>
            </a:r>
          </a:p>
          <a:p>
            <a:pPr defTabSz="457200"/>
            <a:r>
              <a:rPr lang="en-IN" sz="2800" dirty="0">
                <a:solidFill>
                  <a:srgbClr val="000000"/>
                </a:solidFill>
                <a:latin typeface="Times New Roman" panose="02020603050405020304" pitchFamily="18" charset="0"/>
                <a:cs typeface="Times New Roman" panose="02020603050405020304" pitchFamily="18" charset="0"/>
              </a:rPr>
              <a:t>the diet.</a:t>
            </a:r>
          </a:p>
        </p:txBody>
      </p:sp>
    </p:spTree>
    <p:extLst>
      <p:ext uri="{BB962C8B-B14F-4D97-AF65-F5344CB8AC3E}">
        <p14:creationId xmlns:p14="http://schemas.microsoft.com/office/powerpoint/2010/main" val="36798980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srgbClr val="FFFFFF">
                    <a:alpha val="80000"/>
                  </a:srgbClr>
                </a:solidFill>
              </a:rPr>
              <a:t>12/04/2018</a:t>
            </a:r>
            <a:endParaRPr lang="en-US" dirty="0">
              <a:solidFill>
                <a:srgbClr val="FFFFFF">
                  <a:alpha val="80000"/>
                </a:srgbClr>
              </a:solidFill>
            </a:endParaRPr>
          </a:p>
        </p:txBody>
      </p:sp>
      <p:sp>
        <p:nvSpPr>
          <p:cNvPr id="3" name="Footer Placeholder 2"/>
          <p:cNvSpPr>
            <a:spLocks noGrp="1"/>
          </p:cNvSpPr>
          <p:nvPr>
            <p:ph type="ftr" sz="quarter" idx="11"/>
          </p:nvPr>
        </p:nvSpPr>
        <p:spPr/>
        <p:txBody>
          <a:bodyPr/>
          <a:lstStyle/>
          <a:p>
            <a:r>
              <a:rPr lang="en-US" smtClean="0">
                <a:solidFill>
                  <a:srgbClr val="FFFFFF">
                    <a:alpha val="80000"/>
                  </a:srgbClr>
                </a:solidFill>
              </a:rPr>
              <a:t>Gastro Intestinal Diseases</a:t>
            </a:r>
            <a:endParaRPr lang="en-US" dirty="0">
              <a:solidFill>
                <a:srgbClr val="FFFFFF">
                  <a:alpha val="80000"/>
                </a:srgbClr>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solidFill>
                  <a:srgbClr val="FFFFFF">
                    <a:alpha val="20000"/>
                  </a:srgbClr>
                </a:solidFill>
              </a:rPr>
              <a:pPr/>
              <a:t>12</a:t>
            </a:fld>
            <a:endParaRPr lang="en-US" dirty="0">
              <a:solidFill>
                <a:srgbClr val="FFFFFF">
                  <a:alpha val="20000"/>
                </a:srgbClr>
              </a:solidFill>
            </a:endParaRPr>
          </a:p>
        </p:txBody>
      </p:sp>
      <p:sp>
        <p:nvSpPr>
          <p:cNvPr id="5" name="Rectangle 4"/>
          <p:cNvSpPr/>
          <p:nvPr/>
        </p:nvSpPr>
        <p:spPr>
          <a:xfrm>
            <a:off x="288758" y="304801"/>
            <a:ext cx="11401248" cy="5262979"/>
          </a:xfrm>
          <a:prstGeom prst="rect">
            <a:avLst/>
          </a:prstGeom>
        </p:spPr>
        <p:txBody>
          <a:bodyPr wrap="square">
            <a:spAutoFit/>
          </a:bodyPr>
          <a:lstStyle/>
          <a:p>
            <a:pPr defTabSz="457200"/>
            <a:r>
              <a:rPr lang="en-IN" sz="2800" dirty="0">
                <a:solidFill>
                  <a:srgbClr val="303034"/>
                </a:solidFill>
                <a:latin typeface="Times New Roman" panose="02020603050405020304" pitchFamily="18" charset="0"/>
                <a:cs typeface="Times New Roman" panose="02020603050405020304" pitchFamily="18" charset="0"/>
              </a:rPr>
              <a:t>TROPICAL SPRUE</a:t>
            </a:r>
          </a:p>
          <a:p>
            <a:pPr marL="457200" indent="-457200" algn="just" defTabSz="457200">
              <a:buFont typeface="Wingdings" panose="05000000000000000000" pitchFamily="2" charset="2"/>
              <a:buChar char="§"/>
            </a:pPr>
            <a:r>
              <a:rPr lang="en-IN" sz="2800" dirty="0">
                <a:solidFill>
                  <a:srgbClr val="FFFFFF"/>
                </a:solidFill>
                <a:latin typeface="Times New Roman" panose="02020603050405020304" pitchFamily="18" charset="0"/>
                <a:cs typeface="Times New Roman" panose="02020603050405020304" pitchFamily="18" charset="0"/>
              </a:rPr>
              <a:t>This is a syndrome which occurs exclusively in the tropics. It is characterized by morphological abnormalities of the small intestine associated with malabsorption of two or more unrelated substances without any detectable cause.</a:t>
            </a:r>
          </a:p>
          <a:p>
            <a:pPr marL="457200" indent="-457200" algn="just" defTabSz="457200">
              <a:buFont typeface="Wingdings" panose="05000000000000000000" pitchFamily="2" charset="2"/>
              <a:buChar char="§"/>
            </a:pPr>
            <a:r>
              <a:rPr lang="en-IN" sz="2800" dirty="0">
                <a:solidFill>
                  <a:srgbClr val="FFFFFF"/>
                </a:solidFill>
                <a:latin typeface="Times New Roman" panose="02020603050405020304" pitchFamily="18" charset="0"/>
                <a:cs typeface="Times New Roman" panose="02020603050405020304" pitchFamily="18" charset="0"/>
              </a:rPr>
              <a:t>In the indigenous population sprue is more common among poor malnourished young adults. </a:t>
            </a:r>
          </a:p>
          <a:p>
            <a:pPr marL="457200" indent="-457200" algn="just" defTabSz="457200">
              <a:buFont typeface="Wingdings" panose="05000000000000000000" pitchFamily="2" charset="2"/>
              <a:buChar char="§"/>
            </a:pPr>
            <a:r>
              <a:rPr lang="en-IN" sz="2800" dirty="0">
                <a:solidFill>
                  <a:srgbClr val="FFFFFF"/>
                </a:solidFill>
                <a:latin typeface="Times New Roman" panose="02020603050405020304" pitchFamily="18" charset="0"/>
                <a:cs typeface="Times New Roman" panose="02020603050405020304" pitchFamily="18" charset="0"/>
              </a:rPr>
              <a:t>Folate deficiency precipitated by pregnancy and severe malnutrition can aggravate the disease. </a:t>
            </a:r>
          </a:p>
          <a:p>
            <a:pPr marL="457200" indent="-457200" algn="just" defTabSz="457200">
              <a:buFont typeface="Wingdings" panose="05000000000000000000" pitchFamily="2" charset="2"/>
              <a:buChar char="§"/>
            </a:pPr>
            <a:r>
              <a:rPr lang="en-IN" sz="2800" dirty="0">
                <a:solidFill>
                  <a:srgbClr val="FFFFFF"/>
                </a:solidFill>
                <a:latin typeface="Times New Roman" panose="02020603050405020304" pitchFamily="18" charset="0"/>
                <a:cs typeface="Times New Roman" panose="02020603050405020304" pitchFamily="18" charset="0"/>
              </a:rPr>
              <a:t>More cases are seen during the hot humid months.</a:t>
            </a:r>
          </a:p>
          <a:p>
            <a:pPr marL="457200" indent="-457200" algn="just" defTabSz="457200">
              <a:buFont typeface="Wingdings" panose="05000000000000000000" pitchFamily="2" charset="2"/>
              <a:buChar char="§"/>
            </a:pPr>
            <a:r>
              <a:rPr lang="en-IN" sz="2800" dirty="0">
                <a:solidFill>
                  <a:srgbClr val="FFFFFF"/>
                </a:solidFill>
                <a:latin typeface="Times New Roman" panose="02020603050405020304" pitchFamily="18" charset="0"/>
                <a:cs typeface="Times New Roman" panose="02020603050405020304" pitchFamily="18" charset="0"/>
              </a:rPr>
              <a:t>The disease occurs sporadically though several small outbreaks have also been recorded.</a:t>
            </a:r>
          </a:p>
        </p:txBody>
      </p:sp>
    </p:spTree>
    <p:extLst>
      <p:ext uri="{BB962C8B-B14F-4D97-AF65-F5344CB8AC3E}">
        <p14:creationId xmlns:p14="http://schemas.microsoft.com/office/powerpoint/2010/main" val="28175888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srgbClr val="FFFFFF">
                    <a:alpha val="80000"/>
                  </a:srgbClr>
                </a:solidFill>
              </a:rPr>
              <a:t>12/04/2018</a:t>
            </a:r>
            <a:endParaRPr lang="en-US" dirty="0">
              <a:solidFill>
                <a:srgbClr val="FFFFFF">
                  <a:alpha val="80000"/>
                </a:srgbClr>
              </a:solidFill>
            </a:endParaRPr>
          </a:p>
        </p:txBody>
      </p:sp>
      <p:sp>
        <p:nvSpPr>
          <p:cNvPr id="3" name="Footer Placeholder 2"/>
          <p:cNvSpPr>
            <a:spLocks noGrp="1"/>
          </p:cNvSpPr>
          <p:nvPr>
            <p:ph type="ftr" sz="quarter" idx="11"/>
          </p:nvPr>
        </p:nvSpPr>
        <p:spPr/>
        <p:txBody>
          <a:bodyPr/>
          <a:lstStyle/>
          <a:p>
            <a:r>
              <a:rPr lang="en-US" smtClean="0">
                <a:solidFill>
                  <a:srgbClr val="FFFFFF">
                    <a:alpha val="80000"/>
                  </a:srgbClr>
                </a:solidFill>
              </a:rPr>
              <a:t>Gastro Intestinal Diseases</a:t>
            </a:r>
            <a:endParaRPr lang="en-US" dirty="0">
              <a:solidFill>
                <a:srgbClr val="FFFFFF">
                  <a:alpha val="80000"/>
                </a:srgbClr>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solidFill>
                  <a:srgbClr val="FFFFFF">
                    <a:alpha val="20000"/>
                  </a:srgbClr>
                </a:solidFill>
              </a:rPr>
              <a:pPr/>
              <a:t>13</a:t>
            </a:fld>
            <a:endParaRPr lang="en-US" dirty="0">
              <a:solidFill>
                <a:srgbClr val="FFFFFF">
                  <a:alpha val="20000"/>
                </a:srgbClr>
              </a:solidFill>
            </a:endParaRPr>
          </a:p>
        </p:txBody>
      </p:sp>
      <p:sp>
        <p:nvSpPr>
          <p:cNvPr id="5" name="Rectangle 4"/>
          <p:cNvSpPr/>
          <p:nvPr/>
        </p:nvSpPr>
        <p:spPr>
          <a:xfrm>
            <a:off x="144379" y="192505"/>
            <a:ext cx="11694695" cy="5693866"/>
          </a:xfrm>
          <a:prstGeom prst="rect">
            <a:avLst/>
          </a:prstGeom>
        </p:spPr>
        <p:txBody>
          <a:bodyPr wrap="square">
            <a:spAutoFit/>
          </a:bodyPr>
          <a:lstStyle/>
          <a:p>
            <a:pPr algn="just" defTabSz="457200"/>
            <a:r>
              <a:rPr lang="en-IN" sz="2800" dirty="0">
                <a:solidFill>
                  <a:srgbClr val="FFFFFF"/>
                </a:solidFill>
                <a:latin typeface="Times New Roman" panose="02020603050405020304" pitchFamily="18" charset="0"/>
                <a:cs typeface="Times New Roman" panose="02020603050405020304" pitchFamily="18" charset="0"/>
              </a:rPr>
              <a:t>The </a:t>
            </a:r>
            <a:r>
              <a:rPr lang="en-IN" sz="2800" dirty="0" err="1">
                <a:solidFill>
                  <a:srgbClr val="FFFFFF"/>
                </a:solidFill>
                <a:latin typeface="Times New Roman" panose="02020603050405020304" pitchFamily="18" charset="0"/>
                <a:cs typeface="Times New Roman" panose="02020603050405020304" pitchFamily="18" charset="0"/>
              </a:rPr>
              <a:t>etiology</a:t>
            </a:r>
            <a:r>
              <a:rPr lang="en-IN" sz="2800" dirty="0">
                <a:solidFill>
                  <a:srgbClr val="FFFFFF"/>
                </a:solidFill>
                <a:latin typeface="Times New Roman" panose="02020603050405020304" pitchFamily="18" charset="0"/>
                <a:cs typeface="Times New Roman" panose="02020603050405020304" pitchFamily="18" charset="0"/>
              </a:rPr>
              <a:t> of tropical sprue is not clearly understood. The prevalence of the disease in residents of certain localities, occurrence of several cases in the same</a:t>
            </a:r>
          </a:p>
          <a:p>
            <a:pPr algn="just" defTabSz="457200"/>
            <a:r>
              <a:rPr lang="en-IN" sz="2800" dirty="0">
                <a:solidFill>
                  <a:srgbClr val="FFFFFF"/>
                </a:solidFill>
                <a:latin typeface="Times New Roman" panose="02020603050405020304" pitchFamily="18" charset="0"/>
                <a:cs typeface="Times New Roman" panose="02020603050405020304" pitchFamily="18" charset="0"/>
              </a:rPr>
              <a:t>household (sprue houses), seasonal prevalence, and the </a:t>
            </a:r>
            <a:r>
              <a:rPr lang="en-IN" sz="2800" dirty="0" err="1">
                <a:solidFill>
                  <a:srgbClr val="FFFFFF"/>
                </a:solidFill>
                <a:latin typeface="Times New Roman" panose="02020603050405020304" pitchFamily="18" charset="0"/>
                <a:cs typeface="Times New Roman" panose="02020603050405020304" pitchFamily="18" charset="0"/>
              </a:rPr>
              <a:t>favorable</a:t>
            </a:r>
            <a:r>
              <a:rPr lang="en-IN" sz="2800" dirty="0">
                <a:solidFill>
                  <a:srgbClr val="FFFFFF"/>
                </a:solidFill>
                <a:latin typeface="Times New Roman" panose="02020603050405020304" pitchFamily="18" charset="0"/>
                <a:cs typeface="Times New Roman" panose="02020603050405020304" pitchFamily="18" charset="0"/>
              </a:rPr>
              <a:t> response to antibiotics suggest an infective </a:t>
            </a:r>
            <a:r>
              <a:rPr lang="en-IN" sz="2800" dirty="0" err="1">
                <a:solidFill>
                  <a:srgbClr val="FFFFFF"/>
                </a:solidFill>
                <a:latin typeface="Times New Roman" panose="02020603050405020304" pitchFamily="18" charset="0"/>
                <a:cs typeface="Times New Roman" panose="02020603050405020304" pitchFamily="18" charset="0"/>
              </a:rPr>
              <a:t>etiology</a:t>
            </a:r>
            <a:r>
              <a:rPr lang="en-IN" sz="2800" dirty="0">
                <a:solidFill>
                  <a:srgbClr val="FFFFFF"/>
                </a:solidFill>
                <a:latin typeface="Times New Roman" panose="02020603050405020304" pitchFamily="18" charset="0"/>
                <a:cs typeface="Times New Roman" panose="02020603050405020304" pitchFamily="18" charset="0"/>
              </a:rPr>
              <a:t>. </a:t>
            </a:r>
          </a:p>
          <a:p>
            <a:pPr algn="just" defTabSz="457200"/>
            <a:r>
              <a:rPr lang="en-IN" sz="2800" dirty="0">
                <a:solidFill>
                  <a:srgbClr val="FFFFFF"/>
                </a:solidFill>
                <a:latin typeface="Times New Roman" panose="02020603050405020304" pitchFamily="18" charset="0"/>
                <a:cs typeface="Times New Roman" panose="02020603050405020304" pitchFamily="18" charset="0"/>
              </a:rPr>
              <a:t>The onset is insidious. The clinical features are mainly steatorrhea and the sequelae of generalized malabsorption.</a:t>
            </a:r>
          </a:p>
          <a:p>
            <a:pPr algn="just" defTabSz="457200"/>
            <a:r>
              <a:rPr lang="en-IN" sz="2800" dirty="0">
                <a:solidFill>
                  <a:srgbClr val="FFFFFF"/>
                </a:solidFill>
                <a:latin typeface="Times New Roman" panose="02020603050405020304" pitchFamily="18" charset="0"/>
                <a:cs typeface="Times New Roman" panose="02020603050405020304" pitchFamily="18" charset="0"/>
              </a:rPr>
              <a:t>The </a:t>
            </a:r>
            <a:r>
              <a:rPr lang="en-IN" sz="2800" dirty="0" err="1">
                <a:solidFill>
                  <a:srgbClr val="FFFFFF"/>
                </a:solidFill>
                <a:latin typeface="Times New Roman" panose="02020603050405020304" pitchFamily="18" charset="0"/>
                <a:cs typeface="Times New Roman" panose="02020603050405020304" pitchFamily="18" charset="0"/>
              </a:rPr>
              <a:t>jejunal</a:t>
            </a:r>
            <a:r>
              <a:rPr lang="en-IN" sz="2800" dirty="0">
                <a:solidFill>
                  <a:srgbClr val="FFFFFF"/>
                </a:solidFill>
                <a:latin typeface="Times New Roman" panose="02020603050405020304" pitchFamily="18" charset="0"/>
                <a:cs typeface="Times New Roman" panose="02020603050405020304" pitchFamily="18" charset="0"/>
              </a:rPr>
              <a:t> histology is variable. The changes seen are epithelial cell damage, lengthening of the crypts, broadening and shortening of the villi, and varying degrees of chronic inflammatory cell infiltration. </a:t>
            </a:r>
          </a:p>
          <a:p>
            <a:pPr algn="just" defTabSz="457200"/>
            <a:r>
              <a:rPr lang="en-IN" sz="2800" dirty="0">
                <a:solidFill>
                  <a:srgbClr val="FFFFFF"/>
                </a:solidFill>
                <a:latin typeface="Times New Roman" panose="02020603050405020304" pitchFamily="18" charset="0"/>
                <a:cs typeface="Times New Roman" panose="02020603050405020304" pitchFamily="18" charset="0"/>
              </a:rPr>
              <a:t>A normal </a:t>
            </a:r>
            <a:r>
              <a:rPr lang="en-IN" sz="2800" dirty="0" err="1">
                <a:solidFill>
                  <a:srgbClr val="FFFFFF"/>
                </a:solidFill>
                <a:latin typeface="Times New Roman" panose="02020603050405020304" pitchFamily="18" charset="0"/>
                <a:cs typeface="Times New Roman" panose="02020603050405020304" pitchFamily="18" charset="0"/>
              </a:rPr>
              <a:t>jejunal</a:t>
            </a:r>
            <a:r>
              <a:rPr lang="en-IN" sz="2800" dirty="0">
                <a:solidFill>
                  <a:srgbClr val="FFFFFF"/>
                </a:solidFill>
                <a:latin typeface="Times New Roman" panose="02020603050405020304" pitchFamily="18" charset="0"/>
                <a:cs typeface="Times New Roman" panose="02020603050405020304" pitchFamily="18" charset="0"/>
              </a:rPr>
              <a:t> mucosal biopsy rules out tropical sprue.</a:t>
            </a:r>
          </a:p>
          <a:p>
            <a:pPr algn="just" defTabSz="457200"/>
            <a:endParaRPr lang="en-IN" sz="2800" dirty="0">
              <a:solidFill>
                <a:srgbClr val="FFFFFF"/>
              </a:solidFill>
              <a:latin typeface="Times New Roman" panose="02020603050405020304" pitchFamily="18" charset="0"/>
              <a:cs typeface="Times New Roman" panose="02020603050405020304" pitchFamily="18" charset="0"/>
            </a:endParaRPr>
          </a:p>
          <a:p>
            <a:pPr algn="just" defTabSz="457200"/>
            <a:r>
              <a:rPr lang="en-IN" sz="2800" b="1" dirty="0">
                <a:solidFill>
                  <a:srgbClr val="303034"/>
                </a:solidFill>
                <a:latin typeface="Times New Roman" panose="02020603050405020304" pitchFamily="18" charset="0"/>
                <a:cs typeface="Times New Roman" panose="02020603050405020304" pitchFamily="18" charset="0"/>
              </a:rPr>
              <a:t>Treatment</a:t>
            </a:r>
          </a:p>
          <a:p>
            <a:pPr algn="just" defTabSz="457200"/>
            <a:r>
              <a:rPr lang="en-IN" sz="2800" dirty="0">
                <a:solidFill>
                  <a:srgbClr val="FFFFFF"/>
                </a:solidFill>
                <a:latin typeface="Times New Roman" panose="02020603050405020304" pitchFamily="18" charset="0"/>
                <a:cs typeface="Times New Roman" panose="02020603050405020304" pitchFamily="18" charset="0"/>
              </a:rPr>
              <a:t>Many patients improve with hospitalization and correction of malnutrition.</a:t>
            </a:r>
          </a:p>
        </p:txBody>
      </p:sp>
    </p:spTree>
    <p:extLst>
      <p:ext uri="{BB962C8B-B14F-4D97-AF65-F5344CB8AC3E}">
        <p14:creationId xmlns:p14="http://schemas.microsoft.com/office/powerpoint/2010/main" val="37445809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srgbClr val="FFFFFF">
                    <a:alpha val="80000"/>
                  </a:srgbClr>
                </a:solidFill>
              </a:rPr>
              <a:t>12/04/2018</a:t>
            </a:r>
            <a:endParaRPr lang="en-US" dirty="0">
              <a:solidFill>
                <a:srgbClr val="FFFFFF">
                  <a:alpha val="80000"/>
                </a:srgbClr>
              </a:solidFill>
            </a:endParaRPr>
          </a:p>
        </p:txBody>
      </p:sp>
      <p:sp>
        <p:nvSpPr>
          <p:cNvPr id="3" name="Footer Placeholder 2"/>
          <p:cNvSpPr>
            <a:spLocks noGrp="1"/>
          </p:cNvSpPr>
          <p:nvPr>
            <p:ph type="ftr" sz="quarter" idx="11"/>
          </p:nvPr>
        </p:nvSpPr>
        <p:spPr/>
        <p:txBody>
          <a:bodyPr/>
          <a:lstStyle/>
          <a:p>
            <a:r>
              <a:rPr lang="en-US" smtClean="0">
                <a:solidFill>
                  <a:srgbClr val="FFFFFF">
                    <a:alpha val="80000"/>
                  </a:srgbClr>
                </a:solidFill>
              </a:rPr>
              <a:t>Gastro Intestinal Diseases</a:t>
            </a:r>
            <a:endParaRPr lang="en-US" dirty="0">
              <a:solidFill>
                <a:srgbClr val="FFFFFF">
                  <a:alpha val="80000"/>
                </a:srgbClr>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solidFill>
                  <a:srgbClr val="FFFFFF">
                    <a:alpha val="20000"/>
                  </a:srgbClr>
                </a:solidFill>
              </a:rPr>
              <a:pPr/>
              <a:t>14</a:t>
            </a:fld>
            <a:endParaRPr lang="en-US" dirty="0">
              <a:solidFill>
                <a:srgbClr val="FFFFFF">
                  <a:alpha val="20000"/>
                </a:srgbClr>
              </a:solidFill>
            </a:endParaRPr>
          </a:p>
        </p:txBody>
      </p:sp>
      <p:sp>
        <p:nvSpPr>
          <p:cNvPr id="5" name="Rectangle 4"/>
          <p:cNvSpPr/>
          <p:nvPr/>
        </p:nvSpPr>
        <p:spPr>
          <a:xfrm>
            <a:off x="128337" y="1032177"/>
            <a:ext cx="12063663" cy="4154984"/>
          </a:xfrm>
          <a:prstGeom prst="rect">
            <a:avLst/>
          </a:prstGeom>
        </p:spPr>
        <p:txBody>
          <a:bodyPr wrap="square">
            <a:spAutoFit/>
          </a:bodyPr>
          <a:lstStyle/>
          <a:p>
            <a:pPr algn="just" defTabSz="457200"/>
            <a:r>
              <a:rPr lang="en-IN" sz="4000" b="1" u="sng" dirty="0">
                <a:solidFill>
                  <a:srgbClr val="303034"/>
                </a:solidFill>
                <a:latin typeface="Times New Roman" panose="02020603050405020304" pitchFamily="18" charset="0"/>
                <a:cs typeface="Times New Roman" panose="02020603050405020304" pitchFamily="18" charset="0"/>
              </a:rPr>
              <a:t>Carbohydrate Intolerance</a:t>
            </a:r>
          </a:p>
          <a:p>
            <a:pPr algn="ctr" defTabSz="457200"/>
            <a:endParaRPr lang="en-IN" sz="2800" dirty="0" smtClean="0">
              <a:solidFill>
                <a:srgbClr val="303034"/>
              </a:solidFill>
              <a:latin typeface="Times New Roman" panose="02020603050405020304" pitchFamily="18" charset="0"/>
              <a:cs typeface="Times New Roman" panose="02020603050405020304" pitchFamily="18" charset="0"/>
            </a:endParaRPr>
          </a:p>
          <a:p>
            <a:pPr algn="ctr" defTabSz="457200"/>
            <a:r>
              <a:rPr lang="en-IN" sz="2800" dirty="0" err="1" smtClean="0">
                <a:solidFill>
                  <a:srgbClr val="303034"/>
                </a:solidFill>
                <a:latin typeface="Times New Roman" panose="02020603050405020304" pitchFamily="18" charset="0"/>
                <a:cs typeface="Times New Roman" panose="02020603050405020304" pitchFamily="18" charset="0"/>
              </a:rPr>
              <a:t>Disaccharidase</a:t>
            </a:r>
            <a:r>
              <a:rPr lang="en-IN" sz="2800" dirty="0" smtClean="0">
                <a:solidFill>
                  <a:srgbClr val="303034"/>
                </a:solidFill>
                <a:latin typeface="Times New Roman" panose="02020603050405020304" pitchFamily="18" charset="0"/>
                <a:cs typeface="Times New Roman" panose="02020603050405020304" pitchFamily="18" charset="0"/>
              </a:rPr>
              <a:t> </a:t>
            </a:r>
            <a:r>
              <a:rPr lang="en-IN" sz="2800" dirty="0">
                <a:solidFill>
                  <a:srgbClr val="303034"/>
                </a:solidFill>
                <a:latin typeface="Times New Roman" panose="02020603050405020304" pitchFamily="18" charset="0"/>
                <a:cs typeface="Times New Roman" panose="02020603050405020304" pitchFamily="18" charset="0"/>
              </a:rPr>
              <a:t>Deficiency</a:t>
            </a:r>
          </a:p>
          <a:p>
            <a:pPr algn="just" defTabSz="457200"/>
            <a:r>
              <a:rPr lang="en-IN" sz="2800" dirty="0">
                <a:solidFill>
                  <a:srgbClr val="FFFFFF"/>
                </a:solidFill>
                <a:latin typeface="Times New Roman" panose="02020603050405020304" pitchFamily="18" charset="0"/>
                <a:cs typeface="Times New Roman" panose="02020603050405020304" pitchFamily="18" charset="0"/>
              </a:rPr>
              <a:t>This is a common condition which is often missed. Carbohydrate</a:t>
            </a:r>
          </a:p>
          <a:p>
            <a:pPr algn="just" defTabSz="457200"/>
            <a:r>
              <a:rPr lang="en-IN" sz="2800" dirty="0">
                <a:solidFill>
                  <a:srgbClr val="FFFFFF"/>
                </a:solidFill>
                <a:latin typeface="Times New Roman" panose="02020603050405020304" pitchFamily="18" charset="0"/>
                <a:cs typeface="Times New Roman" panose="02020603050405020304" pitchFamily="18" charset="0"/>
              </a:rPr>
              <a:t>intolerance may result from: </a:t>
            </a:r>
          </a:p>
          <a:p>
            <a:pPr algn="just" defTabSz="457200"/>
            <a:r>
              <a:rPr lang="en-IN" sz="2800" dirty="0">
                <a:solidFill>
                  <a:srgbClr val="303034"/>
                </a:solidFill>
                <a:latin typeface="Times New Roman" panose="02020603050405020304" pitchFamily="18" charset="0"/>
                <a:cs typeface="Times New Roman" panose="02020603050405020304" pitchFamily="18" charset="0"/>
              </a:rPr>
              <a:t>1. Deficiency of specific </a:t>
            </a:r>
            <a:r>
              <a:rPr lang="en-IN" sz="2800" dirty="0" err="1">
                <a:solidFill>
                  <a:srgbClr val="303034"/>
                </a:solidFill>
                <a:latin typeface="Times New Roman" panose="02020603050405020304" pitchFamily="18" charset="0"/>
                <a:cs typeface="Times New Roman" panose="02020603050405020304" pitchFamily="18" charset="0"/>
              </a:rPr>
              <a:t>disaccharidase</a:t>
            </a:r>
            <a:r>
              <a:rPr lang="en-IN" sz="2800" dirty="0">
                <a:solidFill>
                  <a:srgbClr val="303034"/>
                </a:solidFill>
                <a:latin typeface="Times New Roman" panose="02020603050405020304" pitchFamily="18" charset="0"/>
                <a:cs typeface="Times New Roman" panose="02020603050405020304" pitchFamily="18" charset="0"/>
              </a:rPr>
              <a:t>, </a:t>
            </a:r>
          </a:p>
          <a:p>
            <a:pPr algn="just" defTabSz="457200"/>
            <a:r>
              <a:rPr lang="en-IN" sz="2800" dirty="0">
                <a:solidFill>
                  <a:srgbClr val="303034"/>
                </a:solidFill>
                <a:latin typeface="Times New Roman" panose="02020603050405020304" pitchFamily="18" charset="0"/>
                <a:cs typeface="Times New Roman" panose="02020603050405020304" pitchFamily="18" charset="0"/>
              </a:rPr>
              <a:t>2. Impairment of transport of monosaccharides in the intestine or </a:t>
            </a:r>
          </a:p>
          <a:p>
            <a:pPr algn="just" defTabSz="457200"/>
            <a:r>
              <a:rPr lang="en-IN" sz="2800" dirty="0">
                <a:solidFill>
                  <a:srgbClr val="303034"/>
                </a:solidFill>
                <a:latin typeface="Times New Roman" panose="02020603050405020304" pitchFamily="18" charset="0"/>
                <a:cs typeface="Times New Roman" panose="02020603050405020304" pitchFamily="18" charset="0"/>
              </a:rPr>
              <a:t>3. Diffuse mucosal disease resulting in deficiency of </a:t>
            </a:r>
            <a:r>
              <a:rPr lang="en-IN" sz="2800" dirty="0" err="1">
                <a:solidFill>
                  <a:srgbClr val="303034"/>
                </a:solidFill>
                <a:latin typeface="Times New Roman" panose="02020603050405020304" pitchFamily="18" charset="0"/>
                <a:cs typeface="Times New Roman" panose="02020603050405020304" pitchFamily="18" charset="0"/>
              </a:rPr>
              <a:t>disaccharidases</a:t>
            </a:r>
            <a:r>
              <a:rPr lang="en-IN" sz="2800" dirty="0">
                <a:solidFill>
                  <a:srgbClr val="303034"/>
                </a:solidFill>
                <a:latin typeface="Times New Roman" panose="02020603050405020304" pitchFamily="18" charset="0"/>
                <a:cs typeface="Times New Roman" panose="02020603050405020304" pitchFamily="18" charset="0"/>
              </a:rPr>
              <a:t> and 	impairment of monosaccharide transport.</a:t>
            </a:r>
          </a:p>
        </p:txBody>
      </p:sp>
    </p:spTree>
    <p:extLst>
      <p:ext uri="{BB962C8B-B14F-4D97-AF65-F5344CB8AC3E}">
        <p14:creationId xmlns:p14="http://schemas.microsoft.com/office/powerpoint/2010/main" val="8771688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srgbClr val="FFFFFF">
                    <a:alpha val="80000"/>
                  </a:srgbClr>
                </a:solidFill>
              </a:rPr>
              <a:t>12/04/2018</a:t>
            </a:r>
            <a:endParaRPr lang="en-US" dirty="0">
              <a:solidFill>
                <a:srgbClr val="FFFFFF">
                  <a:alpha val="80000"/>
                </a:srgbClr>
              </a:solidFill>
            </a:endParaRPr>
          </a:p>
        </p:txBody>
      </p:sp>
      <p:sp>
        <p:nvSpPr>
          <p:cNvPr id="3" name="Footer Placeholder 2"/>
          <p:cNvSpPr>
            <a:spLocks noGrp="1"/>
          </p:cNvSpPr>
          <p:nvPr>
            <p:ph type="ftr" sz="quarter" idx="11"/>
          </p:nvPr>
        </p:nvSpPr>
        <p:spPr/>
        <p:txBody>
          <a:bodyPr/>
          <a:lstStyle/>
          <a:p>
            <a:r>
              <a:rPr lang="en-US" smtClean="0">
                <a:solidFill>
                  <a:srgbClr val="FFFFFF">
                    <a:alpha val="80000"/>
                  </a:srgbClr>
                </a:solidFill>
              </a:rPr>
              <a:t>Gastro Intestinal Diseases</a:t>
            </a:r>
            <a:endParaRPr lang="en-US" dirty="0">
              <a:solidFill>
                <a:srgbClr val="FFFFFF">
                  <a:alpha val="80000"/>
                </a:srgbClr>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solidFill>
                  <a:srgbClr val="FFFFFF">
                    <a:alpha val="20000"/>
                  </a:srgbClr>
                </a:solidFill>
              </a:rPr>
              <a:pPr/>
              <a:t>15</a:t>
            </a:fld>
            <a:endParaRPr lang="en-US" dirty="0">
              <a:solidFill>
                <a:srgbClr val="FFFFFF">
                  <a:alpha val="20000"/>
                </a:srgbClr>
              </a:solidFill>
            </a:endParaRPr>
          </a:p>
        </p:txBody>
      </p:sp>
      <p:sp>
        <p:nvSpPr>
          <p:cNvPr id="5" name="Rectangle 4"/>
          <p:cNvSpPr/>
          <p:nvPr/>
        </p:nvSpPr>
        <p:spPr>
          <a:xfrm>
            <a:off x="256673" y="545432"/>
            <a:ext cx="11790947" cy="4401205"/>
          </a:xfrm>
          <a:prstGeom prst="rect">
            <a:avLst/>
          </a:prstGeom>
        </p:spPr>
        <p:txBody>
          <a:bodyPr wrap="square">
            <a:spAutoFit/>
          </a:bodyPr>
          <a:lstStyle/>
          <a:p>
            <a:pPr algn="just" defTabSz="457200"/>
            <a:r>
              <a:rPr lang="en-IN" sz="2800" dirty="0">
                <a:solidFill>
                  <a:srgbClr val="FFFFFF"/>
                </a:solidFill>
                <a:latin typeface="Times New Roman" panose="02020603050405020304" pitchFamily="18" charset="0"/>
                <a:cs typeface="Times New Roman" panose="02020603050405020304" pitchFamily="18" charset="0"/>
              </a:rPr>
              <a:t>The symptoms are vague and they consist of bloated feeling, </a:t>
            </a:r>
          </a:p>
          <a:p>
            <a:pPr algn="just" defTabSz="457200"/>
            <a:r>
              <a:rPr lang="en-IN" sz="2800" dirty="0">
                <a:solidFill>
                  <a:srgbClr val="303034"/>
                </a:solidFill>
                <a:latin typeface="Times New Roman" panose="02020603050405020304" pitchFamily="18" charset="0"/>
                <a:cs typeface="Times New Roman" panose="02020603050405020304" pitchFamily="18" charset="0"/>
              </a:rPr>
              <a:t>Abdomen gaseous distension</a:t>
            </a:r>
          </a:p>
          <a:p>
            <a:pPr algn="just" defTabSz="457200"/>
            <a:r>
              <a:rPr lang="en-IN" sz="2800" dirty="0">
                <a:solidFill>
                  <a:srgbClr val="303034"/>
                </a:solidFill>
                <a:latin typeface="Times New Roman" panose="02020603050405020304" pitchFamily="18" charset="0"/>
                <a:cs typeface="Times New Roman" panose="02020603050405020304" pitchFamily="18" charset="0"/>
              </a:rPr>
              <a:t>Belching </a:t>
            </a:r>
          </a:p>
          <a:p>
            <a:pPr algn="just" defTabSz="457200"/>
            <a:r>
              <a:rPr lang="en-IN" sz="2800" dirty="0">
                <a:solidFill>
                  <a:srgbClr val="303034"/>
                </a:solidFill>
                <a:latin typeface="Times New Roman" panose="02020603050405020304" pitchFamily="18" charset="0"/>
                <a:cs typeface="Times New Roman" panose="02020603050405020304" pitchFamily="18" charset="0"/>
              </a:rPr>
              <a:t>Colicky Pain</a:t>
            </a:r>
          </a:p>
          <a:p>
            <a:pPr algn="just" defTabSz="457200"/>
            <a:r>
              <a:rPr lang="en-IN" sz="2800" dirty="0" err="1">
                <a:solidFill>
                  <a:srgbClr val="303034"/>
                </a:solidFill>
                <a:latin typeface="Times New Roman" panose="02020603050405020304" pitchFamily="18" charset="0"/>
                <a:cs typeface="Times New Roman" panose="02020603050405020304" pitchFamily="18" charset="0"/>
              </a:rPr>
              <a:t>Borborygmi</a:t>
            </a:r>
            <a:endParaRPr lang="en-IN" sz="2800" dirty="0">
              <a:solidFill>
                <a:srgbClr val="FFFFFF"/>
              </a:solidFill>
              <a:latin typeface="Times New Roman" panose="02020603050405020304" pitchFamily="18" charset="0"/>
              <a:cs typeface="Times New Roman" panose="02020603050405020304" pitchFamily="18" charset="0"/>
            </a:endParaRPr>
          </a:p>
          <a:p>
            <a:pPr algn="just" defTabSz="457200"/>
            <a:r>
              <a:rPr lang="en-IN" sz="2800" dirty="0">
                <a:solidFill>
                  <a:srgbClr val="FFFFFF"/>
                </a:solidFill>
                <a:latin typeface="Times New Roman" panose="02020603050405020304" pitchFamily="18" charset="0"/>
                <a:cs typeface="Times New Roman" panose="02020603050405020304" pitchFamily="18" charset="0"/>
              </a:rPr>
              <a:t>and </a:t>
            </a:r>
          </a:p>
          <a:p>
            <a:pPr algn="just" defTabSz="457200"/>
            <a:r>
              <a:rPr lang="en-IN" sz="2800" dirty="0" err="1">
                <a:solidFill>
                  <a:srgbClr val="303034"/>
                </a:solidFill>
                <a:latin typeface="Times New Roman" panose="02020603050405020304" pitchFamily="18" charset="0"/>
                <a:cs typeface="Times New Roman" panose="02020603050405020304" pitchFamily="18" charset="0"/>
              </a:rPr>
              <a:t>Diarrhea</a:t>
            </a:r>
            <a:r>
              <a:rPr lang="en-IN" sz="2800" dirty="0">
                <a:solidFill>
                  <a:srgbClr val="303034"/>
                </a:solidFill>
                <a:latin typeface="Times New Roman" panose="02020603050405020304" pitchFamily="18" charset="0"/>
                <a:cs typeface="Times New Roman" panose="02020603050405020304" pitchFamily="18" charset="0"/>
              </a:rPr>
              <a:t> </a:t>
            </a:r>
            <a:r>
              <a:rPr lang="en-IN" sz="2800" dirty="0">
                <a:solidFill>
                  <a:srgbClr val="FFFFFF"/>
                </a:solidFill>
                <a:latin typeface="Times New Roman" panose="02020603050405020304" pitchFamily="18" charset="0"/>
                <a:cs typeface="Times New Roman" panose="02020603050405020304" pitchFamily="18" charset="0"/>
              </a:rPr>
              <a:t>following ingestion of lactose or other carbohydrates. </a:t>
            </a:r>
          </a:p>
          <a:p>
            <a:pPr algn="just" defTabSz="457200"/>
            <a:r>
              <a:rPr lang="en-IN" sz="2800" dirty="0" err="1">
                <a:solidFill>
                  <a:srgbClr val="303034"/>
                </a:solidFill>
                <a:latin typeface="Times New Roman" panose="02020603050405020304" pitchFamily="18" charset="0"/>
                <a:cs typeface="Times New Roman" panose="02020603050405020304" pitchFamily="18" charset="0"/>
              </a:rPr>
              <a:t>Diarrhea</a:t>
            </a:r>
            <a:r>
              <a:rPr lang="en-IN" sz="2800" dirty="0">
                <a:solidFill>
                  <a:srgbClr val="303034"/>
                </a:solidFill>
                <a:latin typeface="Times New Roman" panose="02020603050405020304" pitchFamily="18" charset="0"/>
                <a:cs typeface="Times New Roman" panose="02020603050405020304" pitchFamily="18" charset="0"/>
              </a:rPr>
              <a:t> </a:t>
            </a:r>
            <a:r>
              <a:rPr lang="en-IN" sz="2800" dirty="0">
                <a:solidFill>
                  <a:srgbClr val="FFFFFF"/>
                </a:solidFill>
                <a:latin typeface="Times New Roman" panose="02020603050405020304" pitchFamily="18" charset="0"/>
                <a:cs typeface="Times New Roman" panose="02020603050405020304" pitchFamily="18" charset="0"/>
              </a:rPr>
              <a:t>results from the osmotic effect caused by unabsorbed low molecular weight carbohydrates. </a:t>
            </a:r>
          </a:p>
          <a:p>
            <a:pPr algn="just" defTabSz="457200"/>
            <a:r>
              <a:rPr lang="en-IN" sz="2800" dirty="0">
                <a:solidFill>
                  <a:srgbClr val="000000"/>
                </a:solidFill>
                <a:latin typeface="Times New Roman" panose="02020603050405020304" pitchFamily="18" charset="0"/>
                <a:cs typeface="Times New Roman" panose="02020603050405020304" pitchFamily="18" charset="0"/>
              </a:rPr>
              <a:t>Flatulence</a:t>
            </a:r>
            <a:r>
              <a:rPr lang="en-IN" sz="2800" dirty="0">
                <a:solidFill>
                  <a:srgbClr val="FFFFFF"/>
                </a:solidFill>
                <a:latin typeface="Times New Roman" panose="02020603050405020304" pitchFamily="18" charset="0"/>
                <a:cs typeface="Times New Roman" panose="02020603050405020304" pitchFamily="18" charset="0"/>
              </a:rPr>
              <a:t> is produced by fermentation of carbohydrate in the intestines.</a:t>
            </a:r>
          </a:p>
        </p:txBody>
      </p:sp>
    </p:spTree>
    <p:extLst>
      <p:ext uri="{BB962C8B-B14F-4D97-AF65-F5344CB8AC3E}">
        <p14:creationId xmlns:p14="http://schemas.microsoft.com/office/powerpoint/2010/main" val="24370724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srgbClr val="FFFFFF">
                    <a:alpha val="80000"/>
                  </a:srgbClr>
                </a:solidFill>
              </a:rPr>
              <a:t>12/04/2018</a:t>
            </a:r>
            <a:endParaRPr lang="en-US" dirty="0">
              <a:solidFill>
                <a:srgbClr val="FFFFFF">
                  <a:alpha val="80000"/>
                </a:srgbClr>
              </a:solidFill>
            </a:endParaRPr>
          </a:p>
        </p:txBody>
      </p:sp>
      <p:sp>
        <p:nvSpPr>
          <p:cNvPr id="3" name="Footer Placeholder 2"/>
          <p:cNvSpPr>
            <a:spLocks noGrp="1"/>
          </p:cNvSpPr>
          <p:nvPr>
            <p:ph type="ftr" sz="quarter" idx="11"/>
          </p:nvPr>
        </p:nvSpPr>
        <p:spPr/>
        <p:txBody>
          <a:bodyPr/>
          <a:lstStyle/>
          <a:p>
            <a:r>
              <a:rPr lang="en-US" smtClean="0">
                <a:solidFill>
                  <a:srgbClr val="FFFFFF">
                    <a:alpha val="80000"/>
                  </a:srgbClr>
                </a:solidFill>
              </a:rPr>
              <a:t>Gastro Intestinal Diseases</a:t>
            </a:r>
            <a:endParaRPr lang="en-US" dirty="0">
              <a:solidFill>
                <a:srgbClr val="FFFFFF">
                  <a:alpha val="80000"/>
                </a:srgbClr>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solidFill>
                  <a:srgbClr val="FFFFFF">
                    <a:alpha val="20000"/>
                  </a:srgbClr>
                </a:solidFill>
              </a:rPr>
              <a:pPr/>
              <a:t>16</a:t>
            </a:fld>
            <a:endParaRPr lang="en-US" dirty="0">
              <a:solidFill>
                <a:srgbClr val="FFFFFF">
                  <a:alpha val="20000"/>
                </a:srgbClr>
              </a:solidFill>
            </a:endParaRPr>
          </a:p>
        </p:txBody>
      </p:sp>
      <p:sp>
        <p:nvSpPr>
          <p:cNvPr id="5" name="Rectangle 4"/>
          <p:cNvSpPr/>
          <p:nvPr/>
        </p:nvSpPr>
        <p:spPr>
          <a:xfrm>
            <a:off x="304800" y="481263"/>
            <a:ext cx="11385206" cy="4401205"/>
          </a:xfrm>
          <a:prstGeom prst="rect">
            <a:avLst/>
          </a:prstGeom>
        </p:spPr>
        <p:txBody>
          <a:bodyPr wrap="square">
            <a:spAutoFit/>
          </a:bodyPr>
          <a:lstStyle/>
          <a:p>
            <a:pPr algn="just" defTabSz="457200"/>
            <a:r>
              <a:rPr lang="en-IN" sz="2800" dirty="0">
                <a:solidFill>
                  <a:srgbClr val="FFFFFF"/>
                </a:solidFill>
                <a:latin typeface="Times New Roman" panose="02020603050405020304" pitchFamily="18" charset="0"/>
                <a:cs typeface="Times New Roman" panose="02020603050405020304" pitchFamily="18" charset="0"/>
              </a:rPr>
              <a:t>Most widespread enzyme deficiency is that of lactase. </a:t>
            </a:r>
          </a:p>
          <a:p>
            <a:pPr algn="just" defTabSz="457200"/>
            <a:r>
              <a:rPr lang="en-IN" sz="2800" dirty="0">
                <a:solidFill>
                  <a:srgbClr val="FFFFFF"/>
                </a:solidFill>
                <a:latin typeface="Times New Roman" panose="02020603050405020304" pitchFamily="18" charset="0"/>
                <a:cs typeface="Times New Roman" panose="02020603050405020304" pitchFamily="18" charset="0"/>
              </a:rPr>
              <a:t>may be </a:t>
            </a:r>
            <a:r>
              <a:rPr lang="en-IN" sz="2800" dirty="0">
                <a:solidFill>
                  <a:srgbClr val="000000"/>
                </a:solidFill>
                <a:latin typeface="Times New Roman" panose="02020603050405020304" pitchFamily="18" charset="0"/>
                <a:cs typeface="Times New Roman" panose="02020603050405020304" pitchFamily="18" charset="0"/>
              </a:rPr>
              <a:t>acquired manifests in later years </a:t>
            </a:r>
            <a:r>
              <a:rPr lang="en-IN" sz="2800" dirty="0">
                <a:solidFill>
                  <a:srgbClr val="FFFFFF"/>
                </a:solidFill>
                <a:latin typeface="Times New Roman" panose="02020603050405020304" pitchFamily="18" charset="0"/>
                <a:cs typeface="Times New Roman" panose="02020603050405020304" pitchFamily="18" charset="0"/>
              </a:rPr>
              <a:t>or </a:t>
            </a:r>
            <a:r>
              <a:rPr lang="en-IN" sz="2800" dirty="0">
                <a:solidFill>
                  <a:srgbClr val="000000"/>
                </a:solidFill>
                <a:latin typeface="Times New Roman" panose="02020603050405020304" pitchFamily="18" charset="0"/>
                <a:cs typeface="Times New Roman" panose="02020603050405020304" pitchFamily="18" charset="0"/>
              </a:rPr>
              <a:t>congenital present from birth</a:t>
            </a:r>
            <a:r>
              <a:rPr lang="en-IN" sz="2800" dirty="0">
                <a:solidFill>
                  <a:srgbClr val="FFFFFF"/>
                </a:solidFill>
                <a:latin typeface="Times New Roman" panose="02020603050405020304" pitchFamily="18" charset="0"/>
                <a:cs typeface="Times New Roman" panose="02020603050405020304" pitchFamily="18" charset="0"/>
              </a:rPr>
              <a:t>.</a:t>
            </a:r>
          </a:p>
          <a:p>
            <a:pPr algn="just" defTabSz="457200"/>
            <a:endParaRPr lang="en-IN" sz="2800" dirty="0">
              <a:solidFill>
                <a:srgbClr val="FFFFFF"/>
              </a:solidFill>
              <a:latin typeface="Times New Roman" panose="02020603050405020304" pitchFamily="18" charset="0"/>
              <a:cs typeface="Times New Roman" panose="02020603050405020304" pitchFamily="18" charset="0"/>
            </a:endParaRPr>
          </a:p>
          <a:p>
            <a:pPr algn="just" defTabSz="457200"/>
            <a:r>
              <a:rPr lang="en-IN" sz="2800" dirty="0">
                <a:solidFill>
                  <a:srgbClr val="FFFFFF"/>
                </a:solidFill>
                <a:latin typeface="Times New Roman" panose="02020603050405020304" pitchFamily="18" charset="0"/>
                <a:cs typeface="Times New Roman" panose="02020603050405020304" pitchFamily="18" charset="0"/>
              </a:rPr>
              <a:t>Diagnosis is suggested by lactose absorption tests and breath tests showing excessive hydrogen after oral lactose challenge.</a:t>
            </a:r>
          </a:p>
          <a:p>
            <a:pPr algn="just" defTabSz="457200"/>
            <a:endParaRPr lang="en-IN" sz="2800" dirty="0">
              <a:solidFill>
                <a:srgbClr val="FFFFFF"/>
              </a:solidFill>
              <a:latin typeface="Times New Roman" panose="02020603050405020304" pitchFamily="18" charset="0"/>
              <a:cs typeface="Times New Roman" panose="02020603050405020304" pitchFamily="18" charset="0"/>
            </a:endParaRPr>
          </a:p>
          <a:p>
            <a:pPr algn="just" defTabSz="457200"/>
            <a:r>
              <a:rPr lang="en-IN" sz="2800" dirty="0">
                <a:solidFill>
                  <a:srgbClr val="000000"/>
                </a:solidFill>
                <a:latin typeface="Times New Roman" panose="02020603050405020304" pitchFamily="18" charset="0"/>
                <a:cs typeface="Times New Roman" panose="02020603050405020304" pitchFamily="18" charset="0"/>
              </a:rPr>
              <a:t>Treatment:</a:t>
            </a:r>
          </a:p>
          <a:p>
            <a:pPr algn="just" defTabSz="457200"/>
            <a:endParaRPr lang="en-IN" sz="2800" dirty="0">
              <a:solidFill>
                <a:srgbClr val="000000"/>
              </a:solidFill>
              <a:latin typeface="Times New Roman" panose="02020603050405020304" pitchFamily="18" charset="0"/>
              <a:cs typeface="Times New Roman" panose="02020603050405020304" pitchFamily="18" charset="0"/>
            </a:endParaRPr>
          </a:p>
          <a:p>
            <a:pPr algn="just" defTabSz="457200"/>
            <a:r>
              <a:rPr lang="en-IN" sz="2800" dirty="0">
                <a:solidFill>
                  <a:srgbClr val="FFFFFF"/>
                </a:solidFill>
                <a:latin typeface="Times New Roman" panose="02020603050405020304" pitchFamily="18" charset="0"/>
                <a:cs typeface="Times New Roman" panose="02020603050405020304" pitchFamily="18" charset="0"/>
              </a:rPr>
              <a:t>Exclusion of lactose (milk and dairy products and baked foods containing dairy products) from the diet gives relief.</a:t>
            </a:r>
          </a:p>
        </p:txBody>
      </p:sp>
    </p:spTree>
    <p:extLst>
      <p:ext uri="{BB962C8B-B14F-4D97-AF65-F5344CB8AC3E}">
        <p14:creationId xmlns:p14="http://schemas.microsoft.com/office/powerpoint/2010/main" val="734910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srgbClr val="FFFFFF">
                    <a:alpha val="80000"/>
                  </a:srgbClr>
                </a:solidFill>
              </a:rPr>
              <a:t>12/04/2018</a:t>
            </a:r>
            <a:endParaRPr lang="en-US" dirty="0">
              <a:solidFill>
                <a:srgbClr val="FFFFFF">
                  <a:alpha val="80000"/>
                </a:srgbClr>
              </a:solidFill>
            </a:endParaRPr>
          </a:p>
        </p:txBody>
      </p:sp>
      <p:sp>
        <p:nvSpPr>
          <p:cNvPr id="3" name="Footer Placeholder 2"/>
          <p:cNvSpPr>
            <a:spLocks noGrp="1"/>
          </p:cNvSpPr>
          <p:nvPr>
            <p:ph type="ftr" sz="quarter" idx="11"/>
          </p:nvPr>
        </p:nvSpPr>
        <p:spPr/>
        <p:txBody>
          <a:bodyPr/>
          <a:lstStyle/>
          <a:p>
            <a:r>
              <a:rPr lang="en-US" smtClean="0">
                <a:solidFill>
                  <a:srgbClr val="FFFFFF">
                    <a:alpha val="80000"/>
                  </a:srgbClr>
                </a:solidFill>
              </a:rPr>
              <a:t>Gastro Intestinal Diseases</a:t>
            </a:r>
            <a:endParaRPr lang="en-US" dirty="0">
              <a:solidFill>
                <a:srgbClr val="FFFFFF">
                  <a:alpha val="80000"/>
                </a:srgbClr>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solidFill>
                  <a:srgbClr val="FFFFFF">
                    <a:alpha val="20000"/>
                  </a:srgbClr>
                </a:solidFill>
              </a:rPr>
              <a:pPr/>
              <a:t>2</a:t>
            </a:fld>
            <a:endParaRPr lang="en-US" dirty="0">
              <a:solidFill>
                <a:srgbClr val="FFFFFF">
                  <a:alpha val="20000"/>
                </a:srgbClr>
              </a:solidFill>
            </a:endParaRPr>
          </a:p>
        </p:txBody>
      </p:sp>
      <p:sp>
        <p:nvSpPr>
          <p:cNvPr id="5" name="Rectangle 4"/>
          <p:cNvSpPr/>
          <p:nvPr/>
        </p:nvSpPr>
        <p:spPr>
          <a:xfrm>
            <a:off x="321972" y="1587692"/>
            <a:ext cx="11616743" cy="3416320"/>
          </a:xfrm>
          <a:prstGeom prst="rect">
            <a:avLst/>
          </a:prstGeom>
        </p:spPr>
        <p:txBody>
          <a:bodyPr wrap="square">
            <a:spAutoFit/>
          </a:bodyPr>
          <a:lstStyle/>
          <a:p>
            <a:pPr defTabSz="457200">
              <a:lnSpc>
                <a:spcPct val="150000"/>
              </a:lnSpc>
            </a:pPr>
            <a:r>
              <a:rPr lang="en-IN" sz="2400" dirty="0">
                <a:solidFill>
                  <a:srgbClr val="FFFFFF"/>
                </a:solidFill>
                <a:latin typeface="Times-Roman"/>
              </a:rPr>
              <a:t>The lengths of the small intestine and colon are 300 cm and 80 cm, respectively. However, the effective functional surface area is approximately 600-fold greater than that of a hollow tube as a result of the presence of folds, villi (in the small intestine), and microvilli.</a:t>
            </a:r>
          </a:p>
          <a:p>
            <a:pPr defTabSz="457200">
              <a:lnSpc>
                <a:spcPct val="150000"/>
              </a:lnSpc>
            </a:pPr>
            <a:r>
              <a:rPr lang="en-IN" sz="2400" dirty="0">
                <a:solidFill>
                  <a:srgbClr val="FFFFFF"/>
                </a:solidFill>
                <a:latin typeface="Times-Roman"/>
              </a:rPr>
              <a:t>The functional surface area of the small intestine is somewhat greater than that of a doubles tennis court.</a:t>
            </a:r>
            <a:endParaRPr lang="en-IN" sz="2400" dirty="0">
              <a:solidFill>
                <a:srgbClr val="FFFFFF"/>
              </a:solidFill>
            </a:endParaRPr>
          </a:p>
        </p:txBody>
      </p:sp>
    </p:spTree>
    <p:extLst>
      <p:ext uri="{BB962C8B-B14F-4D97-AF65-F5344CB8AC3E}">
        <p14:creationId xmlns:p14="http://schemas.microsoft.com/office/powerpoint/2010/main" val="31272699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srgbClr val="FFFFFF">
                    <a:alpha val="80000"/>
                  </a:srgbClr>
                </a:solidFill>
              </a:rPr>
              <a:t>12/04/2018</a:t>
            </a:r>
            <a:endParaRPr lang="en-US" dirty="0">
              <a:solidFill>
                <a:srgbClr val="FFFFFF">
                  <a:alpha val="80000"/>
                </a:srgbClr>
              </a:solidFill>
            </a:endParaRPr>
          </a:p>
        </p:txBody>
      </p:sp>
      <p:sp>
        <p:nvSpPr>
          <p:cNvPr id="3" name="Footer Placeholder 2"/>
          <p:cNvSpPr>
            <a:spLocks noGrp="1"/>
          </p:cNvSpPr>
          <p:nvPr>
            <p:ph type="ftr" sz="quarter" idx="11"/>
          </p:nvPr>
        </p:nvSpPr>
        <p:spPr/>
        <p:txBody>
          <a:bodyPr/>
          <a:lstStyle/>
          <a:p>
            <a:r>
              <a:rPr lang="en-US" smtClean="0">
                <a:solidFill>
                  <a:srgbClr val="FFFFFF">
                    <a:alpha val="80000"/>
                  </a:srgbClr>
                </a:solidFill>
              </a:rPr>
              <a:t>Gastro Intestinal Diseases</a:t>
            </a:r>
            <a:endParaRPr lang="en-US" dirty="0">
              <a:solidFill>
                <a:srgbClr val="FFFFFF">
                  <a:alpha val="80000"/>
                </a:srgbClr>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solidFill>
                  <a:srgbClr val="FFFFFF">
                    <a:alpha val="20000"/>
                  </a:srgbClr>
                </a:solidFill>
              </a:rPr>
              <a:pPr/>
              <a:t>3</a:t>
            </a:fld>
            <a:endParaRPr lang="en-US" dirty="0">
              <a:solidFill>
                <a:srgbClr val="FFFFFF">
                  <a:alpha val="20000"/>
                </a:srgbClr>
              </a:solidFill>
            </a:endParaRPr>
          </a:p>
        </p:txBody>
      </p:sp>
      <p:sp>
        <p:nvSpPr>
          <p:cNvPr id="5" name="Rectangle 4"/>
          <p:cNvSpPr/>
          <p:nvPr/>
        </p:nvSpPr>
        <p:spPr>
          <a:xfrm>
            <a:off x="115910" y="167425"/>
            <a:ext cx="11887200" cy="6124754"/>
          </a:xfrm>
          <a:prstGeom prst="rect">
            <a:avLst/>
          </a:prstGeom>
        </p:spPr>
        <p:txBody>
          <a:bodyPr wrap="square">
            <a:spAutoFit/>
          </a:bodyPr>
          <a:lstStyle/>
          <a:p>
            <a:pPr defTabSz="457200"/>
            <a:r>
              <a:rPr lang="en-IN" sz="2800" dirty="0" smtClean="0">
                <a:solidFill>
                  <a:srgbClr val="FFFFFF"/>
                </a:solidFill>
                <a:latin typeface="Times New Roman" panose="02020603050405020304" pitchFamily="18" charset="0"/>
                <a:cs typeface="Times New Roman" panose="02020603050405020304" pitchFamily="18" charset="0"/>
              </a:rPr>
              <a:t>Other  </a:t>
            </a:r>
            <a:r>
              <a:rPr lang="en-IN" sz="2800" dirty="0">
                <a:solidFill>
                  <a:srgbClr val="FFFFFF"/>
                </a:solidFill>
                <a:latin typeface="Times New Roman" panose="02020603050405020304" pitchFamily="18" charset="0"/>
                <a:cs typeface="Times New Roman" panose="02020603050405020304" pitchFamily="18" charset="0"/>
              </a:rPr>
              <a:t>functions:</a:t>
            </a:r>
          </a:p>
          <a:p>
            <a:pPr marL="514350" indent="-514350" algn="just" defTabSz="457200">
              <a:buFontTx/>
              <a:buAutoNum type="arabicPeriod"/>
            </a:pPr>
            <a:r>
              <a:rPr lang="en-IN" sz="2800" i="1" dirty="0">
                <a:solidFill>
                  <a:srgbClr val="FFFFFF"/>
                </a:solidFill>
                <a:latin typeface="Times New Roman" panose="02020603050405020304" pitchFamily="18" charset="0"/>
                <a:cs typeface="Times New Roman" panose="02020603050405020304" pitchFamily="18" charset="0"/>
              </a:rPr>
              <a:t>Barrier and immune </a:t>
            </a:r>
            <a:r>
              <a:rPr lang="en-IN" sz="2800" i="1" dirty="0" err="1">
                <a:solidFill>
                  <a:srgbClr val="FFFFFF"/>
                </a:solidFill>
                <a:latin typeface="Times New Roman" panose="02020603050405020304" pitchFamily="18" charset="0"/>
                <a:cs typeface="Times New Roman" panose="02020603050405020304" pitchFamily="18" charset="0"/>
              </a:rPr>
              <a:t>defense</a:t>
            </a:r>
            <a:r>
              <a:rPr lang="en-IN" sz="2800" dirty="0">
                <a:solidFill>
                  <a:srgbClr val="FFFFFF"/>
                </a:solidFill>
                <a:latin typeface="Times New Roman" panose="02020603050405020304" pitchFamily="18" charset="0"/>
                <a:cs typeface="Times New Roman" panose="02020603050405020304" pitchFamily="18" charset="0"/>
              </a:rPr>
              <a:t>. The intestine is exposed to a large number of potential antigens and enteric and invasive microorganisms, and it is extremely effective preventing the entry of almost all these agents. The intestinal mucosa also synthesizes and secretes secretory IgA.</a:t>
            </a:r>
          </a:p>
          <a:p>
            <a:pPr algn="just" defTabSz="457200"/>
            <a:endParaRPr lang="en-IN" sz="2800" dirty="0">
              <a:solidFill>
                <a:srgbClr val="FFFFFF"/>
              </a:solidFill>
              <a:latin typeface="Times New Roman" panose="02020603050405020304" pitchFamily="18" charset="0"/>
              <a:cs typeface="Times New Roman" panose="02020603050405020304" pitchFamily="18" charset="0"/>
            </a:endParaRPr>
          </a:p>
          <a:p>
            <a:pPr algn="just" defTabSz="457200"/>
            <a:r>
              <a:rPr lang="en-IN" sz="2800" dirty="0">
                <a:solidFill>
                  <a:srgbClr val="FFFFFF"/>
                </a:solidFill>
                <a:latin typeface="Times New Roman" panose="02020603050405020304" pitchFamily="18" charset="0"/>
                <a:cs typeface="Times New Roman" panose="02020603050405020304" pitchFamily="18" charset="0"/>
              </a:rPr>
              <a:t>2. </a:t>
            </a:r>
            <a:r>
              <a:rPr lang="en-IN" sz="2800" i="1" dirty="0">
                <a:solidFill>
                  <a:srgbClr val="FFFFFF"/>
                </a:solidFill>
                <a:latin typeface="Times New Roman" panose="02020603050405020304" pitchFamily="18" charset="0"/>
                <a:cs typeface="Times New Roman" panose="02020603050405020304" pitchFamily="18" charset="0"/>
              </a:rPr>
              <a:t>Fluid and electrolyte absorption and secretion</a:t>
            </a:r>
            <a:r>
              <a:rPr lang="en-IN" sz="2800" dirty="0">
                <a:solidFill>
                  <a:srgbClr val="FFFFFF"/>
                </a:solidFill>
                <a:latin typeface="Times New Roman" panose="02020603050405020304" pitchFamily="18" charset="0"/>
                <a:cs typeface="Times New Roman" panose="02020603050405020304" pitchFamily="18" charset="0"/>
              </a:rPr>
              <a:t>. The intestine absorbs 7 to 8 L of fluid daily, comprising dietary fluid intake (1 to 2 L/d) and salivary, gastric, pancreatic, biliary, and intestinal fluid (6 to 7 L/d). The intestine also responds to several stimuli, especially bacteria and bacterial enterotoxins, that induce fluid and electrolyte secretion, often leading to </a:t>
            </a:r>
            <a:r>
              <a:rPr lang="en-IN" sz="2800" dirty="0" err="1">
                <a:solidFill>
                  <a:srgbClr val="FFFFFF"/>
                </a:solidFill>
                <a:latin typeface="Times New Roman" panose="02020603050405020304" pitchFamily="18" charset="0"/>
                <a:cs typeface="Times New Roman" panose="02020603050405020304" pitchFamily="18" charset="0"/>
              </a:rPr>
              <a:t>diarrhea</a:t>
            </a:r>
            <a:r>
              <a:rPr lang="en-IN" sz="2800" dirty="0">
                <a:solidFill>
                  <a:srgbClr val="FFFFFF"/>
                </a:solidFill>
                <a:latin typeface="Times New Roman" panose="02020603050405020304" pitchFamily="18" charset="0"/>
                <a:cs typeface="Times New Roman" panose="02020603050405020304" pitchFamily="18" charset="0"/>
              </a:rPr>
              <a:t>.</a:t>
            </a:r>
          </a:p>
          <a:p>
            <a:pPr algn="just" defTabSz="457200"/>
            <a:endParaRPr lang="en-IN" sz="2800" dirty="0">
              <a:solidFill>
                <a:srgbClr val="FFFFFF"/>
              </a:solidFill>
              <a:latin typeface="Times New Roman" panose="02020603050405020304" pitchFamily="18" charset="0"/>
              <a:cs typeface="Times New Roman" panose="02020603050405020304" pitchFamily="18" charset="0"/>
            </a:endParaRPr>
          </a:p>
          <a:p>
            <a:pPr algn="just" defTabSz="457200"/>
            <a:r>
              <a:rPr lang="en-IN" sz="2800" dirty="0">
                <a:solidFill>
                  <a:srgbClr val="FFFFFF"/>
                </a:solidFill>
                <a:latin typeface="Times New Roman" panose="02020603050405020304" pitchFamily="18" charset="0"/>
                <a:cs typeface="Times New Roman" panose="02020603050405020304" pitchFamily="18" charset="0"/>
              </a:rPr>
              <a:t>3. </a:t>
            </a:r>
            <a:r>
              <a:rPr lang="en-IN" sz="2800" i="1" dirty="0">
                <a:solidFill>
                  <a:srgbClr val="FFFFFF"/>
                </a:solidFill>
                <a:latin typeface="Times New Roman" panose="02020603050405020304" pitchFamily="18" charset="0"/>
                <a:cs typeface="Times New Roman" panose="02020603050405020304" pitchFamily="18" charset="0"/>
              </a:rPr>
              <a:t>Synthesis and secretion of several proteins</a:t>
            </a:r>
            <a:r>
              <a:rPr lang="en-IN" sz="2800" dirty="0">
                <a:solidFill>
                  <a:srgbClr val="FFFFFF"/>
                </a:solidFill>
                <a:latin typeface="Times New Roman" panose="02020603050405020304" pitchFamily="18" charset="0"/>
                <a:cs typeface="Times New Roman" panose="02020603050405020304" pitchFamily="18" charset="0"/>
              </a:rPr>
              <a:t>. The intestinal mucosa is a major site for the production of proteins, including apolipoproteins.</a:t>
            </a:r>
          </a:p>
        </p:txBody>
      </p:sp>
    </p:spTree>
    <p:extLst>
      <p:ext uri="{BB962C8B-B14F-4D97-AF65-F5344CB8AC3E}">
        <p14:creationId xmlns:p14="http://schemas.microsoft.com/office/powerpoint/2010/main" val="3670622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srgbClr val="FFFFFF">
                    <a:alpha val="80000"/>
                  </a:srgbClr>
                </a:solidFill>
              </a:rPr>
              <a:t>12/04/2018</a:t>
            </a:r>
            <a:endParaRPr lang="en-US" dirty="0">
              <a:solidFill>
                <a:srgbClr val="FFFFFF">
                  <a:alpha val="80000"/>
                </a:srgbClr>
              </a:solidFill>
            </a:endParaRPr>
          </a:p>
        </p:txBody>
      </p:sp>
      <p:sp>
        <p:nvSpPr>
          <p:cNvPr id="3" name="Footer Placeholder 2"/>
          <p:cNvSpPr>
            <a:spLocks noGrp="1"/>
          </p:cNvSpPr>
          <p:nvPr>
            <p:ph type="ftr" sz="quarter" idx="11"/>
          </p:nvPr>
        </p:nvSpPr>
        <p:spPr/>
        <p:txBody>
          <a:bodyPr/>
          <a:lstStyle/>
          <a:p>
            <a:r>
              <a:rPr lang="en-US" smtClean="0">
                <a:solidFill>
                  <a:srgbClr val="FFFFFF">
                    <a:alpha val="80000"/>
                  </a:srgbClr>
                </a:solidFill>
              </a:rPr>
              <a:t>Gastro Intestinal Diseases</a:t>
            </a:r>
            <a:endParaRPr lang="en-US" dirty="0">
              <a:solidFill>
                <a:srgbClr val="FFFFFF">
                  <a:alpha val="80000"/>
                </a:srgbClr>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solidFill>
                  <a:srgbClr val="FFFFFF">
                    <a:alpha val="20000"/>
                  </a:srgbClr>
                </a:solidFill>
              </a:rPr>
              <a:pPr/>
              <a:t>4</a:t>
            </a:fld>
            <a:endParaRPr lang="en-US" dirty="0">
              <a:solidFill>
                <a:srgbClr val="FFFFFF">
                  <a:alpha val="20000"/>
                </a:srgbClr>
              </a:solidFill>
            </a:endParaRPr>
          </a:p>
        </p:txBody>
      </p:sp>
      <p:sp>
        <p:nvSpPr>
          <p:cNvPr id="6" name="Rectangle 5"/>
          <p:cNvSpPr/>
          <p:nvPr/>
        </p:nvSpPr>
        <p:spPr>
          <a:xfrm>
            <a:off x="231820" y="1588169"/>
            <a:ext cx="11703506" cy="1384995"/>
          </a:xfrm>
          <a:prstGeom prst="rect">
            <a:avLst/>
          </a:prstGeom>
        </p:spPr>
        <p:txBody>
          <a:bodyPr wrap="square">
            <a:spAutoFit/>
          </a:bodyPr>
          <a:lstStyle/>
          <a:p>
            <a:pPr defTabSz="457200"/>
            <a:r>
              <a:rPr lang="en-IN" sz="2800" i="1" dirty="0">
                <a:solidFill>
                  <a:srgbClr val="FFFFFF"/>
                </a:solidFill>
                <a:latin typeface="Times New Roman" panose="02020603050405020304" pitchFamily="18" charset="0"/>
                <a:cs typeface="Times New Roman" panose="02020603050405020304" pitchFamily="18" charset="0"/>
              </a:rPr>
              <a:t>4. Production of several bioactive amines and peptides</a:t>
            </a:r>
            <a:r>
              <a:rPr lang="en-IN" sz="2800" dirty="0">
                <a:solidFill>
                  <a:srgbClr val="FFFFFF"/>
                </a:solidFill>
                <a:latin typeface="Times New Roman" panose="02020603050405020304" pitchFamily="18" charset="0"/>
                <a:cs typeface="Times New Roman" panose="02020603050405020304" pitchFamily="18" charset="0"/>
              </a:rPr>
              <a:t>. The </a:t>
            </a:r>
            <a:r>
              <a:rPr lang="en-IN" sz="2800" dirty="0" smtClean="0">
                <a:solidFill>
                  <a:srgbClr val="FFFFFF"/>
                </a:solidFill>
                <a:latin typeface="Times New Roman" panose="02020603050405020304" pitchFamily="18" charset="0"/>
                <a:cs typeface="Times New Roman" panose="02020603050405020304" pitchFamily="18" charset="0"/>
              </a:rPr>
              <a:t>intestine is </a:t>
            </a:r>
            <a:r>
              <a:rPr lang="en-IN" sz="2800" dirty="0">
                <a:solidFill>
                  <a:srgbClr val="FFFFFF"/>
                </a:solidFill>
                <a:latin typeface="Times New Roman" panose="02020603050405020304" pitchFamily="18" charset="0"/>
                <a:cs typeface="Times New Roman" panose="02020603050405020304" pitchFamily="18" charset="0"/>
              </a:rPr>
              <a:t>one of the largest endocrine organs in the body and </a:t>
            </a:r>
            <a:r>
              <a:rPr lang="en-IN" sz="2800" dirty="0" smtClean="0">
                <a:solidFill>
                  <a:srgbClr val="FFFFFF"/>
                </a:solidFill>
                <a:latin typeface="Times New Roman" panose="02020603050405020304" pitchFamily="18" charset="0"/>
                <a:cs typeface="Times New Roman" panose="02020603050405020304" pitchFamily="18" charset="0"/>
              </a:rPr>
              <a:t>produces several </a:t>
            </a:r>
            <a:r>
              <a:rPr lang="en-IN" sz="2800" dirty="0">
                <a:solidFill>
                  <a:srgbClr val="FFFFFF"/>
                </a:solidFill>
                <a:latin typeface="Times New Roman" panose="02020603050405020304" pitchFamily="18" charset="0"/>
                <a:cs typeface="Times New Roman" panose="02020603050405020304" pitchFamily="18" charset="0"/>
              </a:rPr>
              <a:t>amines and peptides that serve as paracrine and </a:t>
            </a:r>
            <a:r>
              <a:rPr lang="en-IN" sz="2800" dirty="0" smtClean="0">
                <a:solidFill>
                  <a:srgbClr val="FFFFFF"/>
                </a:solidFill>
                <a:latin typeface="Times New Roman" panose="02020603050405020304" pitchFamily="18" charset="0"/>
                <a:cs typeface="Times New Roman" panose="02020603050405020304" pitchFamily="18" charset="0"/>
              </a:rPr>
              <a:t>hormonal mediators </a:t>
            </a:r>
            <a:r>
              <a:rPr lang="en-IN" sz="2800" dirty="0">
                <a:solidFill>
                  <a:srgbClr val="FFFFFF"/>
                </a:solidFill>
                <a:latin typeface="Times New Roman" panose="02020603050405020304" pitchFamily="18" charset="0"/>
                <a:cs typeface="Times New Roman" panose="02020603050405020304" pitchFamily="18" charset="0"/>
              </a:rPr>
              <a:t>of intestinal function</a:t>
            </a:r>
          </a:p>
        </p:txBody>
      </p:sp>
    </p:spTree>
    <p:extLst>
      <p:ext uri="{BB962C8B-B14F-4D97-AF65-F5344CB8AC3E}">
        <p14:creationId xmlns:p14="http://schemas.microsoft.com/office/powerpoint/2010/main" val="3275009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srgbClr val="FFFFFF">
                    <a:alpha val="80000"/>
                  </a:srgbClr>
                </a:solidFill>
              </a:rPr>
              <a:t>12/04/2018</a:t>
            </a:r>
            <a:endParaRPr lang="en-US" dirty="0">
              <a:solidFill>
                <a:srgbClr val="FFFFFF">
                  <a:alpha val="80000"/>
                </a:srgbClr>
              </a:solidFill>
            </a:endParaRPr>
          </a:p>
        </p:txBody>
      </p:sp>
      <p:sp>
        <p:nvSpPr>
          <p:cNvPr id="3" name="Footer Placeholder 2"/>
          <p:cNvSpPr>
            <a:spLocks noGrp="1"/>
          </p:cNvSpPr>
          <p:nvPr>
            <p:ph type="ftr" sz="quarter" idx="11"/>
          </p:nvPr>
        </p:nvSpPr>
        <p:spPr/>
        <p:txBody>
          <a:bodyPr/>
          <a:lstStyle/>
          <a:p>
            <a:r>
              <a:rPr lang="en-US" smtClean="0">
                <a:solidFill>
                  <a:srgbClr val="FFFFFF">
                    <a:alpha val="80000"/>
                  </a:srgbClr>
                </a:solidFill>
              </a:rPr>
              <a:t>Gastro Intestinal Diseases</a:t>
            </a:r>
            <a:endParaRPr lang="en-US" dirty="0">
              <a:solidFill>
                <a:srgbClr val="FFFFFF">
                  <a:alpha val="80000"/>
                </a:srgbClr>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solidFill>
                  <a:srgbClr val="FFFFFF">
                    <a:alpha val="20000"/>
                  </a:srgbClr>
                </a:solidFill>
              </a:rPr>
              <a:pPr/>
              <a:t>5</a:t>
            </a:fld>
            <a:endParaRPr lang="en-US" dirty="0">
              <a:solidFill>
                <a:srgbClr val="FFFFFF">
                  <a:alpha val="20000"/>
                </a:srgbClr>
              </a:solidFill>
            </a:endParaRPr>
          </a:p>
        </p:txBody>
      </p:sp>
      <p:sp>
        <p:nvSpPr>
          <p:cNvPr id="5" name="Rectangle 4"/>
          <p:cNvSpPr/>
          <p:nvPr/>
        </p:nvSpPr>
        <p:spPr>
          <a:xfrm rot="19801757">
            <a:off x="2486114" y="3053661"/>
            <a:ext cx="6029792" cy="584775"/>
          </a:xfrm>
          <a:prstGeom prst="rect">
            <a:avLst/>
          </a:prstGeom>
        </p:spPr>
        <p:txBody>
          <a:bodyPr wrap="none">
            <a:spAutoFit/>
          </a:bodyPr>
          <a:lstStyle/>
          <a:p>
            <a:pPr defTabSz="457200"/>
            <a:r>
              <a:rPr lang="en-IN" sz="3200" b="1" dirty="0">
                <a:solidFill>
                  <a:srgbClr val="FFFFFF"/>
                </a:solidFill>
                <a:latin typeface="Times New Roman" panose="02020603050405020304" pitchFamily="18" charset="0"/>
                <a:cs typeface="Times New Roman" panose="02020603050405020304" pitchFamily="18" charset="0"/>
              </a:rPr>
              <a:t>DISORDERS OF ABSORPTION</a:t>
            </a:r>
            <a:endParaRPr lang="en-IN" sz="3200" dirty="0">
              <a:solidFill>
                <a:srgbClr val="FFFF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0872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srgbClr val="FFFFFF">
                    <a:alpha val="80000"/>
                  </a:srgbClr>
                </a:solidFill>
              </a:rPr>
              <a:t>12/04/2018</a:t>
            </a:r>
            <a:endParaRPr lang="en-US" dirty="0">
              <a:solidFill>
                <a:srgbClr val="FFFFFF">
                  <a:alpha val="80000"/>
                </a:srgbClr>
              </a:solidFill>
            </a:endParaRPr>
          </a:p>
        </p:txBody>
      </p:sp>
      <p:sp>
        <p:nvSpPr>
          <p:cNvPr id="3" name="Footer Placeholder 2"/>
          <p:cNvSpPr>
            <a:spLocks noGrp="1"/>
          </p:cNvSpPr>
          <p:nvPr>
            <p:ph type="ftr" sz="quarter" idx="11"/>
          </p:nvPr>
        </p:nvSpPr>
        <p:spPr/>
        <p:txBody>
          <a:bodyPr/>
          <a:lstStyle/>
          <a:p>
            <a:r>
              <a:rPr lang="en-US" smtClean="0">
                <a:solidFill>
                  <a:srgbClr val="FFFFFF">
                    <a:alpha val="80000"/>
                  </a:srgbClr>
                </a:solidFill>
              </a:rPr>
              <a:t>Gastro Intestinal Diseases</a:t>
            </a:r>
            <a:endParaRPr lang="en-US" dirty="0">
              <a:solidFill>
                <a:srgbClr val="FFFFFF">
                  <a:alpha val="80000"/>
                </a:srgbClr>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solidFill>
                  <a:srgbClr val="FFFFFF">
                    <a:alpha val="20000"/>
                  </a:srgbClr>
                </a:solidFill>
              </a:rPr>
              <a:pPr/>
              <a:t>6</a:t>
            </a:fld>
            <a:endParaRPr lang="en-US" dirty="0">
              <a:solidFill>
                <a:srgbClr val="FFFFFF">
                  <a:alpha val="20000"/>
                </a:srgbClr>
              </a:solidFill>
            </a:endParaRPr>
          </a:p>
        </p:txBody>
      </p:sp>
      <p:sp>
        <p:nvSpPr>
          <p:cNvPr id="8" name="Rectangle 7"/>
          <p:cNvSpPr/>
          <p:nvPr/>
        </p:nvSpPr>
        <p:spPr>
          <a:xfrm>
            <a:off x="-1" y="240632"/>
            <a:ext cx="12047621" cy="3293209"/>
          </a:xfrm>
          <a:prstGeom prst="rect">
            <a:avLst/>
          </a:prstGeom>
        </p:spPr>
        <p:txBody>
          <a:bodyPr wrap="square">
            <a:spAutoFit/>
          </a:bodyPr>
          <a:lstStyle/>
          <a:p>
            <a:pPr defTabSz="457200"/>
            <a:r>
              <a:rPr lang="en-IN" sz="2800" dirty="0">
                <a:solidFill>
                  <a:srgbClr val="000000"/>
                </a:solidFill>
                <a:latin typeface="Times New Roman" panose="02020603050405020304" pitchFamily="18" charset="0"/>
                <a:cs typeface="Times New Roman" panose="02020603050405020304" pitchFamily="18" charset="0"/>
              </a:rPr>
              <a:t>COELIAC DISEASE  </a:t>
            </a:r>
          </a:p>
          <a:p>
            <a:pPr algn="just" defTabSz="457200"/>
            <a:r>
              <a:rPr lang="en-IN" sz="3000" dirty="0">
                <a:solidFill>
                  <a:srgbClr val="000000"/>
                </a:solidFill>
                <a:latin typeface="Times New Roman" panose="02020603050405020304" pitchFamily="18" charset="0"/>
                <a:cs typeface="Times New Roman" panose="02020603050405020304" pitchFamily="18" charset="0"/>
              </a:rPr>
              <a:t>Coeliac disease is an immunologically mediated inflammatory disorder of the small bowel occurring in genetically susceptible individuals and resulting from intolerance to wheat gluten and similar proteins found in rye, barley and, to a lesser extent, oats. It can result in malabsorption and responds to a gluten-free diet. The condition occurs world-wide but is more common in northern Europe. </a:t>
            </a:r>
          </a:p>
        </p:txBody>
      </p:sp>
      <p:sp>
        <p:nvSpPr>
          <p:cNvPr id="9" name="Rectangle 8"/>
          <p:cNvSpPr/>
          <p:nvPr/>
        </p:nvSpPr>
        <p:spPr>
          <a:xfrm>
            <a:off x="0" y="3918280"/>
            <a:ext cx="12047620" cy="2400657"/>
          </a:xfrm>
          <a:prstGeom prst="rect">
            <a:avLst/>
          </a:prstGeom>
        </p:spPr>
        <p:txBody>
          <a:bodyPr wrap="square">
            <a:spAutoFit/>
          </a:bodyPr>
          <a:lstStyle/>
          <a:p>
            <a:pPr algn="just" defTabSz="457200"/>
            <a:r>
              <a:rPr lang="en-IN" sz="3000" dirty="0">
                <a:solidFill>
                  <a:srgbClr val="000000"/>
                </a:solidFill>
                <a:latin typeface="Times New Roman" panose="02020603050405020304" pitchFamily="18" charset="0"/>
                <a:cs typeface="Times New Roman" panose="02020603050405020304" pitchFamily="18" charset="0"/>
              </a:rPr>
              <a:t>This disease is produced by immunologically mediated or direct inflammatory response initiated by gliadin (type of  </a:t>
            </a:r>
            <a:r>
              <a:rPr lang="en-IN" sz="3000" dirty="0" err="1">
                <a:solidFill>
                  <a:srgbClr val="000000"/>
                </a:solidFill>
                <a:latin typeface="Times New Roman" panose="02020603050405020304" pitchFamily="18" charset="0"/>
                <a:cs typeface="Times New Roman" panose="02020603050405020304" pitchFamily="18" charset="0"/>
              </a:rPr>
              <a:t>prolamin</a:t>
            </a:r>
            <a:r>
              <a:rPr lang="en-IN" sz="3000" dirty="0">
                <a:solidFill>
                  <a:srgbClr val="000000"/>
                </a:solidFill>
                <a:latin typeface="Times New Roman" panose="02020603050405020304" pitchFamily="18" charset="0"/>
                <a:cs typeface="Times New Roman" panose="02020603050405020304" pitchFamily="18" charset="0"/>
              </a:rPr>
              <a:t>) which is present in gluten which is a component of wheat, rye, barley and oats. Pathological changes are seen in the mucosa from the </a:t>
            </a:r>
            <a:r>
              <a:rPr lang="en-IN" sz="3000" dirty="0" err="1">
                <a:solidFill>
                  <a:srgbClr val="000000"/>
                </a:solidFill>
                <a:latin typeface="Times New Roman" panose="02020603050405020304" pitchFamily="18" charset="0"/>
                <a:cs typeface="Times New Roman" panose="02020603050405020304" pitchFamily="18" charset="0"/>
              </a:rPr>
              <a:t>duodenojejunal</a:t>
            </a:r>
            <a:r>
              <a:rPr lang="en-IN" sz="3000" dirty="0">
                <a:solidFill>
                  <a:srgbClr val="000000"/>
                </a:solidFill>
                <a:latin typeface="Times New Roman" panose="02020603050405020304" pitchFamily="18" charset="0"/>
                <a:cs typeface="Times New Roman" panose="02020603050405020304" pitchFamily="18" charset="0"/>
              </a:rPr>
              <a:t> junction to variable lengths distally.</a:t>
            </a:r>
          </a:p>
        </p:txBody>
      </p:sp>
    </p:spTree>
    <p:extLst>
      <p:ext uri="{BB962C8B-B14F-4D97-AF65-F5344CB8AC3E}">
        <p14:creationId xmlns:p14="http://schemas.microsoft.com/office/powerpoint/2010/main" val="35491658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srgbClr val="FFFFFF">
                    <a:alpha val="80000"/>
                  </a:srgbClr>
                </a:solidFill>
              </a:rPr>
              <a:t>12/04/2018</a:t>
            </a:r>
            <a:endParaRPr lang="en-US" dirty="0">
              <a:solidFill>
                <a:srgbClr val="FFFFFF">
                  <a:alpha val="80000"/>
                </a:srgbClr>
              </a:solidFill>
            </a:endParaRPr>
          </a:p>
        </p:txBody>
      </p:sp>
      <p:sp>
        <p:nvSpPr>
          <p:cNvPr id="3" name="Footer Placeholder 2"/>
          <p:cNvSpPr>
            <a:spLocks noGrp="1"/>
          </p:cNvSpPr>
          <p:nvPr>
            <p:ph type="ftr" sz="quarter" idx="11"/>
          </p:nvPr>
        </p:nvSpPr>
        <p:spPr/>
        <p:txBody>
          <a:bodyPr/>
          <a:lstStyle/>
          <a:p>
            <a:r>
              <a:rPr lang="en-US" smtClean="0">
                <a:solidFill>
                  <a:srgbClr val="FFFFFF">
                    <a:alpha val="80000"/>
                  </a:srgbClr>
                </a:solidFill>
              </a:rPr>
              <a:t>Gastro Intestinal Diseases</a:t>
            </a:r>
            <a:endParaRPr lang="en-US" dirty="0">
              <a:solidFill>
                <a:srgbClr val="FFFFFF">
                  <a:alpha val="80000"/>
                </a:srgbClr>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solidFill>
                  <a:srgbClr val="FFFFFF">
                    <a:alpha val="20000"/>
                  </a:srgbClr>
                </a:solidFill>
              </a:rPr>
              <a:pPr/>
              <a:t>7</a:t>
            </a:fld>
            <a:endParaRPr lang="en-US" dirty="0">
              <a:solidFill>
                <a:srgbClr val="FFFFFF">
                  <a:alpha val="20000"/>
                </a:srgbClr>
              </a:solidFill>
            </a:endParaRPr>
          </a:p>
        </p:txBody>
      </p:sp>
      <p:sp>
        <p:nvSpPr>
          <p:cNvPr id="5" name="Rectangle 4"/>
          <p:cNvSpPr/>
          <p:nvPr/>
        </p:nvSpPr>
        <p:spPr>
          <a:xfrm>
            <a:off x="288758" y="227656"/>
            <a:ext cx="11903242" cy="5693866"/>
          </a:xfrm>
          <a:prstGeom prst="rect">
            <a:avLst/>
          </a:prstGeom>
        </p:spPr>
        <p:txBody>
          <a:bodyPr wrap="square">
            <a:spAutoFit/>
          </a:bodyPr>
          <a:lstStyle/>
          <a:p>
            <a:pPr defTabSz="457200"/>
            <a:r>
              <a:rPr lang="en-IN" sz="2800" dirty="0">
                <a:solidFill>
                  <a:srgbClr val="000000"/>
                </a:solidFill>
                <a:latin typeface="Times New Roman" panose="02020603050405020304" pitchFamily="18" charset="0"/>
                <a:cs typeface="Times New Roman" panose="02020603050405020304" pitchFamily="18" charset="0"/>
              </a:rPr>
              <a:t>Clinical features and associations  </a:t>
            </a:r>
          </a:p>
          <a:p>
            <a:pPr defTabSz="457200"/>
            <a:endParaRPr lang="en-IN" sz="2800" dirty="0" smtClean="0">
              <a:solidFill>
                <a:srgbClr val="000000"/>
              </a:solidFill>
              <a:latin typeface="Times New Roman" panose="02020603050405020304" pitchFamily="18" charset="0"/>
              <a:cs typeface="Times New Roman" panose="02020603050405020304" pitchFamily="18" charset="0"/>
            </a:endParaRPr>
          </a:p>
          <a:p>
            <a:pPr algn="just" defTabSz="457200"/>
            <a:r>
              <a:rPr lang="en-IN" sz="2800" dirty="0" smtClean="0">
                <a:solidFill>
                  <a:srgbClr val="000000"/>
                </a:solidFill>
                <a:latin typeface="Times New Roman" panose="02020603050405020304" pitchFamily="18" charset="0"/>
                <a:cs typeface="Times New Roman" panose="02020603050405020304" pitchFamily="18" charset="0"/>
              </a:rPr>
              <a:t>Coeliac </a:t>
            </a:r>
            <a:r>
              <a:rPr lang="en-IN" sz="2800" dirty="0">
                <a:solidFill>
                  <a:srgbClr val="000000"/>
                </a:solidFill>
                <a:latin typeface="Times New Roman" panose="02020603050405020304" pitchFamily="18" charset="0"/>
                <a:cs typeface="Times New Roman" panose="02020603050405020304" pitchFamily="18" charset="0"/>
              </a:rPr>
              <a:t>disease presents at any age. </a:t>
            </a:r>
          </a:p>
          <a:p>
            <a:pPr algn="just" defTabSz="457200"/>
            <a:r>
              <a:rPr lang="en-IN" sz="2800" dirty="0">
                <a:solidFill>
                  <a:srgbClr val="000000"/>
                </a:solidFill>
                <a:latin typeface="Times New Roman" panose="02020603050405020304" pitchFamily="18" charset="0"/>
                <a:cs typeface="Times New Roman" panose="02020603050405020304" pitchFamily="18" charset="0"/>
              </a:rPr>
              <a:t>In infancy -after weaning on to cereals and typically presents with diarrhoea, malabsorption and failure to thrive.</a:t>
            </a:r>
          </a:p>
          <a:p>
            <a:pPr algn="just" defTabSz="457200"/>
            <a:r>
              <a:rPr lang="en-IN" sz="2800" dirty="0">
                <a:solidFill>
                  <a:srgbClr val="000000"/>
                </a:solidFill>
                <a:latin typeface="Times New Roman" panose="02020603050405020304" pitchFamily="18" charset="0"/>
                <a:cs typeface="Times New Roman" panose="02020603050405020304" pitchFamily="18" charset="0"/>
              </a:rPr>
              <a:t> In older children it may present with non-specific features such as delayed growth. Features of malnutrition growth and pubertal delay, leading to short stature in adulthood.  </a:t>
            </a:r>
          </a:p>
          <a:p>
            <a:pPr algn="just" defTabSz="457200"/>
            <a:r>
              <a:rPr lang="en-IN" sz="2800" dirty="0">
                <a:solidFill>
                  <a:srgbClr val="000000"/>
                </a:solidFill>
                <a:latin typeface="Times New Roman" panose="02020603050405020304" pitchFamily="18" charset="0"/>
                <a:cs typeface="Times New Roman" panose="02020603050405020304" pitchFamily="18" charset="0"/>
              </a:rPr>
              <a:t>In adults peak onset is in the fifth decade and females more than males. presentation is highly variable, depending on the severity and extent of small bowel involvement. </a:t>
            </a:r>
          </a:p>
          <a:p>
            <a:pPr algn="just" defTabSz="457200"/>
            <a:r>
              <a:rPr lang="en-IN" sz="2800" dirty="0">
                <a:solidFill>
                  <a:srgbClr val="000000"/>
                </a:solidFill>
                <a:latin typeface="Times New Roman" panose="02020603050405020304" pitchFamily="18" charset="0"/>
                <a:cs typeface="Times New Roman" panose="02020603050405020304" pitchFamily="18" charset="0"/>
              </a:rPr>
              <a:t>Coeliac disease is associated with other human leucocyte antigen (HLA)-linked autoimmune disorders and with certain other diseases  </a:t>
            </a:r>
          </a:p>
        </p:txBody>
      </p:sp>
    </p:spTree>
    <p:extLst>
      <p:ext uri="{BB962C8B-B14F-4D97-AF65-F5344CB8AC3E}">
        <p14:creationId xmlns:p14="http://schemas.microsoft.com/office/powerpoint/2010/main" val="20237789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021" y="221822"/>
            <a:ext cx="5173830" cy="1024467"/>
          </a:xfrm>
        </p:spPr>
        <p:txBody>
          <a:bodyPr>
            <a:normAutofit/>
          </a:bodyPr>
          <a:lstStyle/>
          <a:p>
            <a:r>
              <a:rPr lang="en-IN" sz="2800" dirty="0" smtClean="0">
                <a:solidFill>
                  <a:schemeClr val="bg1"/>
                </a:solidFill>
                <a:latin typeface="Times New Roman" panose="02020603050405020304" pitchFamily="18" charset="0"/>
                <a:cs typeface="Times New Roman" panose="02020603050405020304" pitchFamily="18" charset="0"/>
              </a:rPr>
              <a:t>Celiac diseases- clinical presentation</a:t>
            </a:r>
            <a:endParaRPr lang="en-IN" sz="2800"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half" idx="1"/>
          </p:nvPr>
        </p:nvSpPr>
        <p:spPr>
          <a:xfrm>
            <a:off x="328611" y="1658990"/>
            <a:ext cx="4724651" cy="4420967"/>
          </a:xfrm>
        </p:spPr>
        <p:txBody>
          <a:bodyPr>
            <a:normAutofit/>
          </a:bodyPr>
          <a:lstStyle/>
          <a:p>
            <a:pPr marL="0" lvl="0" indent="0" defTabSz="457200">
              <a:lnSpc>
                <a:spcPct val="120000"/>
              </a:lnSpc>
              <a:spcBef>
                <a:spcPts val="0"/>
              </a:spcBef>
              <a:buNone/>
            </a:pPr>
            <a:r>
              <a:rPr lang="en-IN" sz="2800" dirty="0">
                <a:solidFill>
                  <a:schemeClr val="accent2">
                    <a:lumMod val="60000"/>
                    <a:lumOff val="40000"/>
                  </a:schemeClr>
                </a:solidFill>
                <a:latin typeface="Times New Roman" panose="02020603050405020304" pitchFamily="18" charset="0"/>
                <a:cs typeface="Times New Roman" panose="02020603050405020304" pitchFamily="18" charset="0"/>
              </a:rPr>
              <a:t>Some patients have florid malabsorption others </a:t>
            </a:r>
            <a:r>
              <a:rPr lang="en-IN" sz="2800" dirty="0" err="1">
                <a:solidFill>
                  <a:schemeClr val="accent2">
                    <a:lumMod val="60000"/>
                    <a:lumOff val="40000"/>
                  </a:schemeClr>
                </a:solidFill>
                <a:latin typeface="Times New Roman" panose="02020603050405020304" pitchFamily="18" charset="0"/>
                <a:cs typeface="Times New Roman" panose="02020603050405020304" pitchFamily="18" charset="0"/>
              </a:rPr>
              <a:t>heve</a:t>
            </a:r>
            <a:r>
              <a:rPr lang="en-IN" sz="2800" dirty="0">
                <a:solidFill>
                  <a:schemeClr val="accent2">
                    <a:lumMod val="60000"/>
                    <a:lumOff val="40000"/>
                  </a:schemeClr>
                </a:solidFill>
                <a:latin typeface="Times New Roman" panose="02020603050405020304" pitchFamily="18" charset="0"/>
                <a:cs typeface="Times New Roman" panose="02020603050405020304" pitchFamily="18" charset="0"/>
              </a:rPr>
              <a:t> symptoms such as tiredness, weight loss, folate deficiency or iron deficiency anaemia. oral ulceration, dyspepsia and bloating.  </a:t>
            </a:r>
          </a:p>
        </p:txBody>
      </p:sp>
      <p:sp>
        <p:nvSpPr>
          <p:cNvPr id="4" name="Content Placeholder 3"/>
          <p:cNvSpPr>
            <a:spLocks noGrp="1"/>
          </p:cNvSpPr>
          <p:nvPr>
            <p:ph sz="half" idx="2"/>
          </p:nvPr>
        </p:nvSpPr>
        <p:spPr>
          <a:xfrm>
            <a:off x="5502444" y="223807"/>
            <a:ext cx="6014708" cy="6330890"/>
          </a:xfrm>
        </p:spPr>
        <p:txBody>
          <a:bodyPr numCol="2">
            <a:noAutofit/>
          </a:bodyPr>
          <a:lstStyle/>
          <a:p>
            <a:pPr>
              <a:lnSpc>
                <a:spcPct val="100000"/>
              </a:lnSpc>
              <a:buFont typeface="Wingdings" panose="05000000000000000000" pitchFamily="2" charset="2"/>
              <a:buChar char="v"/>
            </a:pPr>
            <a:r>
              <a:rPr lang="en-IN" sz="3200" dirty="0" err="1" smtClean="0">
                <a:solidFill>
                  <a:schemeClr val="bg1"/>
                </a:solidFill>
                <a:latin typeface="Times New Roman" panose="02020603050405020304" pitchFamily="18" charset="0"/>
                <a:cs typeface="Times New Roman" panose="02020603050405020304" pitchFamily="18" charset="0"/>
              </a:rPr>
              <a:t>Diarrhea</a:t>
            </a:r>
            <a:r>
              <a:rPr lang="en-IN" sz="3200" dirty="0" smtClean="0">
                <a:solidFill>
                  <a:schemeClr val="bg1"/>
                </a:solidFill>
                <a:latin typeface="Times New Roman" panose="02020603050405020304" pitchFamily="18" charset="0"/>
                <a:cs typeface="Times New Roman" panose="02020603050405020304" pitchFamily="18" charset="0"/>
              </a:rPr>
              <a:t> / steatorrhea</a:t>
            </a:r>
          </a:p>
          <a:p>
            <a:pPr>
              <a:lnSpc>
                <a:spcPct val="100000"/>
              </a:lnSpc>
              <a:buFont typeface="Wingdings" panose="05000000000000000000" pitchFamily="2" charset="2"/>
              <a:buChar char="v"/>
            </a:pPr>
            <a:r>
              <a:rPr lang="en-IN" sz="3200" dirty="0" smtClean="0">
                <a:solidFill>
                  <a:schemeClr val="bg1"/>
                </a:solidFill>
                <a:latin typeface="Times New Roman" panose="02020603050405020304" pitchFamily="18" charset="0"/>
                <a:cs typeface="Times New Roman" panose="02020603050405020304" pitchFamily="18" charset="0"/>
              </a:rPr>
              <a:t>Wt. loss</a:t>
            </a:r>
          </a:p>
          <a:p>
            <a:pPr>
              <a:lnSpc>
                <a:spcPct val="100000"/>
              </a:lnSpc>
              <a:buFont typeface="Wingdings" panose="05000000000000000000" pitchFamily="2" charset="2"/>
              <a:buChar char="v"/>
            </a:pPr>
            <a:r>
              <a:rPr lang="en-IN" sz="3200" dirty="0" err="1" smtClean="0">
                <a:solidFill>
                  <a:schemeClr val="bg1"/>
                </a:solidFill>
                <a:latin typeface="Times New Roman" panose="02020603050405020304" pitchFamily="18" charset="0"/>
                <a:cs typeface="Times New Roman" panose="02020603050405020304" pitchFamily="18" charset="0"/>
              </a:rPr>
              <a:t>Anemia</a:t>
            </a:r>
            <a:endParaRPr lang="en-IN" sz="3200" dirty="0" smtClean="0">
              <a:solidFill>
                <a:schemeClr val="bg1"/>
              </a:solidFill>
              <a:latin typeface="Times New Roman" panose="02020603050405020304" pitchFamily="18" charset="0"/>
              <a:cs typeface="Times New Roman" panose="02020603050405020304" pitchFamily="18" charset="0"/>
            </a:endParaRPr>
          </a:p>
          <a:p>
            <a:pPr>
              <a:lnSpc>
                <a:spcPct val="100000"/>
              </a:lnSpc>
              <a:buFont typeface="Wingdings" panose="05000000000000000000" pitchFamily="2" charset="2"/>
              <a:buChar char="v"/>
            </a:pPr>
            <a:r>
              <a:rPr lang="en-IN" sz="3200" dirty="0" smtClean="0">
                <a:solidFill>
                  <a:schemeClr val="bg1"/>
                </a:solidFill>
                <a:latin typeface="Times New Roman" panose="02020603050405020304" pitchFamily="18" charset="0"/>
                <a:cs typeface="Times New Roman" panose="02020603050405020304" pitchFamily="18" charset="0"/>
              </a:rPr>
              <a:t>P. Neuropathy</a:t>
            </a:r>
          </a:p>
          <a:p>
            <a:pPr>
              <a:lnSpc>
                <a:spcPct val="100000"/>
              </a:lnSpc>
              <a:buFont typeface="Wingdings" panose="05000000000000000000" pitchFamily="2" charset="2"/>
              <a:buChar char="v"/>
            </a:pPr>
            <a:r>
              <a:rPr lang="en-IN" sz="3200" dirty="0" smtClean="0">
                <a:solidFill>
                  <a:schemeClr val="bg1"/>
                </a:solidFill>
                <a:latin typeface="Times New Roman" panose="02020603050405020304" pitchFamily="18" charset="0"/>
                <a:cs typeface="Times New Roman" panose="02020603050405020304" pitchFamily="18" charset="0"/>
              </a:rPr>
              <a:t>Vitamin deficiency</a:t>
            </a:r>
          </a:p>
          <a:p>
            <a:pPr>
              <a:lnSpc>
                <a:spcPct val="100000"/>
              </a:lnSpc>
              <a:buFont typeface="Wingdings" panose="05000000000000000000" pitchFamily="2" charset="2"/>
              <a:buChar char="v"/>
            </a:pPr>
            <a:r>
              <a:rPr lang="en-IN" sz="3200" dirty="0" err="1" smtClean="0">
                <a:solidFill>
                  <a:schemeClr val="bg1"/>
                </a:solidFill>
                <a:latin typeface="Times New Roman" panose="02020603050405020304" pitchFamily="18" charset="0"/>
                <a:cs typeface="Times New Roman" panose="02020603050405020304" pitchFamily="18" charset="0"/>
              </a:rPr>
              <a:t>Edema</a:t>
            </a:r>
            <a:endParaRPr lang="en-IN" sz="3200" dirty="0" smtClean="0">
              <a:solidFill>
                <a:schemeClr val="bg1"/>
              </a:solidFill>
              <a:latin typeface="Times New Roman" panose="02020603050405020304" pitchFamily="18" charset="0"/>
              <a:cs typeface="Times New Roman" panose="02020603050405020304" pitchFamily="18" charset="0"/>
            </a:endParaRPr>
          </a:p>
          <a:p>
            <a:pPr>
              <a:lnSpc>
                <a:spcPct val="100000"/>
              </a:lnSpc>
              <a:buFont typeface="Wingdings" panose="05000000000000000000" pitchFamily="2" charset="2"/>
              <a:buChar char="v"/>
            </a:pPr>
            <a:r>
              <a:rPr lang="en-IN" sz="3200" dirty="0" smtClean="0">
                <a:solidFill>
                  <a:schemeClr val="bg1"/>
                </a:solidFill>
                <a:latin typeface="Times New Roman" panose="02020603050405020304" pitchFamily="18" charset="0"/>
                <a:cs typeface="Times New Roman" panose="02020603050405020304" pitchFamily="18" charset="0"/>
              </a:rPr>
              <a:t>Bone pain</a:t>
            </a:r>
          </a:p>
          <a:p>
            <a:pPr>
              <a:lnSpc>
                <a:spcPct val="120000"/>
              </a:lnSpc>
              <a:buFont typeface="Wingdings" panose="05000000000000000000" pitchFamily="2" charset="2"/>
              <a:buChar char="v"/>
            </a:pPr>
            <a:r>
              <a:rPr lang="en-IN" sz="3200" dirty="0" smtClean="0">
                <a:solidFill>
                  <a:schemeClr val="bg1"/>
                </a:solidFill>
                <a:latin typeface="Times New Roman" panose="02020603050405020304" pitchFamily="18" charset="0"/>
                <a:cs typeface="Times New Roman" panose="02020603050405020304" pitchFamily="18" charset="0"/>
              </a:rPr>
              <a:t>Tetany</a:t>
            </a:r>
          </a:p>
          <a:p>
            <a:pPr>
              <a:lnSpc>
                <a:spcPct val="120000"/>
              </a:lnSpc>
              <a:buFont typeface="Wingdings" panose="05000000000000000000" pitchFamily="2" charset="2"/>
              <a:buChar char="v"/>
            </a:pPr>
            <a:r>
              <a:rPr lang="en-IN" sz="3200" dirty="0" smtClean="0">
                <a:solidFill>
                  <a:schemeClr val="bg1"/>
                </a:solidFill>
                <a:latin typeface="Times New Roman" panose="02020603050405020304" pitchFamily="18" charset="0"/>
                <a:cs typeface="Times New Roman" panose="02020603050405020304" pitchFamily="18" charset="0"/>
              </a:rPr>
              <a:t>Clubbing</a:t>
            </a:r>
          </a:p>
          <a:p>
            <a:pPr>
              <a:lnSpc>
                <a:spcPct val="120000"/>
              </a:lnSpc>
              <a:buFont typeface="Wingdings" panose="05000000000000000000" pitchFamily="2" charset="2"/>
              <a:buChar char="v"/>
            </a:pPr>
            <a:r>
              <a:rPr lang="en-IN" sz="3200" dirty="0" smtClean="0">
                <a:solidFill>
                  <a:schemeClr val="bg1"/>
                </a:solidFill>
                <a:latin typeface="Times New Roman" panose="02020603050405020304" pitchFamily="18" charset="0"/>
                <a:cs typeface="Times New Roman" panose="02020603050405020304" pitchFamily="18" charset="0"/>
              </a:rPr>
              <a:t>Glossitis &amp; stomatitis</a:t>
            </a:r>
          </a:p>
          <a:p>
            <a:pPr>
              <a:lnSpc>
                <a:spcPct val="120000"/>
              </a:lnSpc>
              <a:buFont typeface="Wingdings" panose="05000000000000000000" pitchFamily="2" charset="2"/>
              <a:buChar char="v"/>
            </a:pPr>
            <a:r>
              <a:rPr lang="en-IN" sz="3200" dirty="0" smtClean="0">
                <a:solidFill>
                  <a:schemeClr val="bg1"/>
                </a:solidFill>
                <a:latin typeface="Times New Roman" panose="02020603050405020304" pitchFamily="18" charset="0"/>
                <a:cs typeface="Times New Roman" panose="02020603050405020304" pitchFamily="18" charset="0"/>
              </a:rPr>
              <a:t>Infertility &amp; Amenorrhea</a:t>
            </a:r>
            <a:endParaRPr lang="en-IN" sz="3200" dirty="0">
              <a:solidFill>
                <a:schemeClr val="bg1"/>
              </a:solidFill>
              <a:latin typeface="Times New Roman" panose="02020603050405020304" pitchFamily="18" charset="0"/>
              <a:cs typeface="Times New Roman" panose="02020603050405020304" pitchFamily="18" charset="0"/>
            </a:endParaRPr>
          </a:p>
        </p:txBody>
      </p:sp>
      <p:sp>
        <p:nvSpPr>
          <p:cNvPr id="5" name="Date Placeholder 4"/>
          <p:cNvSpPr>
            <a:spLocks noGrp="1"/>
          </p:cNvSpPr>
          <p:nvPr>
            <p:ph type="dt" sz="half" idx="10"/>
          </p:nvPr>
        </p:nvSpPr>
        <p:spPr/>
        <p:txBody>
          <a:bodyPr/>
          <a:lstStyle/>
          <a:p>
            <a:r>
              <a:rPr lang="en-US" smtClean="0">
                <a:solidFill>
                  <a:srgbClr val="FFFFFF">
                    <a:alpha val="80000"/>
                  </a:srgbClr>
                </a:solidFill>
              </a:rPr>
              <a:t>12/04/2018</a:t>
            </a:r>
            <a:endParaRPr lang="en-US" dirty="0">
              <a:solidFill>
                <a:srgbClr val="FFFFFF">
                  <a:alpha val="80000"/>
                </a:srgbClr>
              </a:solidFill>
            </a:endParaRPr>
          </a:p>
        </p:txBody>
      </p:sp>
      <p:sp>
        <p:nvSpPr>
          <p:cNvPr id="6" name="Footer Placeholder 5"/>
          <p:cNvSpPr>
            <a:spLocks noGrp="1"/>
          </p:cNvSpPr>
          <p:nvPr>
            <p:ph type="ftr" sz="quarter" idx="11"/>
          </p:nvPr>
        </p:nvSpPr>
        <p:spPr/>
        <p:txBody>
          <a:bodyPr/>
          <a:lstStyle/>
          <a:p>
            <a:r>
              <a:rPr lang="en-US" smtClean="0">
                <a:solidFill>
                  <a:srgbClr val="FFFFFF">
                    <a:alpha val="80000"/>
                  </a:srgbClr>
                </a:solidFill>
              </a:rPr>
              <a:t>Gastro Intestinal Diseases</a:t>
            </a:r>
            <a:endParaRPr lang="en-US" dirty="0">
              <a:solidFill>
                <a:srgbClr val="FFFFFF">
                  <a:alpha val="80000"/>
                </a:srgbClr>
              </a:solidFill>
            </a:endParaRPr>
          </a:p>
        </p:txBody>
      </p:sp>
      <p:sp>
        <p:nvSpPr>
          <p:cNvPr id="7" name="Slide Number Placeholder 6"/>
          <p:cNvSpPr>
            <a:spLocks noGrp="1"/>
          </p:cNvSpPr>
          <p:nvPr>
            <p:ph type="sldNum" sz="quarter" idx="12"/>
          </p:nvPr>
        </p:nvSpPr>
        <p:spPr/>
        <p:txBody>
          <a:bodyPr/>
          <a:lstStyle/>
          <a:p>
            <a:fld id="{4FAB73BC-B049-4115-A692-8D63A059BFB8}" type="slidenum">
              <a:rPr lang="en-US" smtClean="0">
                <a:solidFill>
                  <a:srgbClr val="FFFFFF">
                    <a:alpha val="20000"/>
                  </a:srgbClr>
                </a:solidFill>
              </a:rPr>
              <a:pPr/>
              <a:t>8</a:t>
            </a:fld>
            <a:endParaRPr lang="en-US" dirty="0">
              <a:solidFill>
                <a:srgbClr val="FFFFFF">
                  <a:alpha val="20000"/>
                </a:srgbClr>
              </a:solidFill>
            </a:endParaRPr>
          </a:p>
        </p:txBody>
      </p:sp>
    </p:spTree>
    <p:extLst>
      <p:ext uri="{BB962C8B-B14F-4D97-AF65-F5344CB8AC3E}">
        <p14:creationId xmlns:p14="http://schemas.microsoft.com/office/powerpoint/2010/main" val="39980784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srgbClr val="FFFFFF">
                    <a:alpha val="80000"/>
                  </a:srgbClr>
                </a:solidFill>
              </a:rPr>
              <a:t>12/04/2018</a:t>
            </a:r>
            <a:endParaRPr lang="en-US" dirty="0">
              <a:solidFill>
                <a:srgbClr val="FFFFFF">
                  <a:alpha val="80000"/>
                </a:srgbClr>
              </a:solidFill>
            </a:endParaRPr>
          </a:p>
        </p:txBody>
      </p:sp>
      <p:sp>
        <p:nvSpPr>
          <p:cNvPr id="3" name="Footer Placeholder 2"/>
          <p:cNvSpPr>
            <a:spLocks noGrp="1"/>
          </p:cNvSpPr>
          <p:nvPr>
            <p:ph type="ftr" sz="quarter" idx="11"/>
          </p:nvPr>
        </p:nvSpPr>
        <p:spPr/>
        <p:txBody>
          <a:bodyPr/>
          <a:lstStyle/>
          <a:p>
            <a:r>
              <a:rPr lang="en-US" smtClean="0">
                <a:solidFill>
                  <a:srgbClr val="FFFFFF">
                    <a:alpha val="80000"/>
                  </a:srgbClr>
                </a:solidFill>
              </a:rPr>
              <a:t>Gastro Intestinal Diseases</a:t>
            </a:r>
            <a:endParaRPr lang="en-US" dirty="0">
              <a:solidFill>
                <a:srgbClr val="FFFFFF">
                  <a:alpha val="80000"/>
                </a:srgbClr>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solidFill>
                  <a:srgbClr val="FFFFFF">
                    <a:alpha val="20000"/>
                  </a:srgbClr>
                </a:solidFill>
              </a:rPr>
              <a:pPr/>
              <a:t>9</a:t>
            </a:fld>
            <a:endParaRPr lang="en-US" dirty="0">
              <a:solidFill>
                <a:srgbClr val="FFFFFF">
                  <a:alpha val="20000"/>
                </a:srgbClr>
              </a:solidFill>
            </a:endParaRPr>
          </a:p>
        </p:txBody>
      </p:sp>
      <p:sp>
        <p:nvSpPr>
          <p:cNvPr id="5" name="Rectangle 4"/>
          <p:cNvSpPr/>
          <p:nvPr/>
        </p:nvSpPr>
        <p:spPr>
          <a:xfrm>
            <a:off x="272716" y="304800"/>
            <a:ext cx="11614484" cy="4401205"/>
          </a:xfrm>
          <a:prstGeom prst="rect">
            <a:avLst/>
          </a:prstGeom>
        </p:spPr>
        <p:txBody>
          <a:bodyPr wrap="square">
            <a:spAutoFit/>
          </a:bodyPr>
          <a:lstStyle/>
          <a:p>
            <a:pPr algn="just" defTabSz="457200"/>
            <a:r>
              <a:rPr lang="en-IN" sz="2800" b="1" dirty="0">
                <a:solidFill>
                  <a:srgbClr val="000000"/>
                </a:solidFill>
                <a:latin typeface="Times New Roman" panose="02020603050405020304" pitchFamily="18" charset="0"/>
                <a:cs typeface="Times New Roman" panose="02020603050405020304" pitchFamily="18" charset="0"/>
              </a:rPr>
              <a:t>Diagnosis</a:t>
            </a:r>
          </a:p>
          <a:p>
            <a:pPr algn="just" defTabSz="457200"/>
            <a:endParaRPr lang="en-IN" sz="2800" b="1" dirty="0">
              <a:solidFill>
                <a:srgbClr val="000000"/>
              </a:solidFill>
              <a:latin typeface="Times New Roman" panose="02020603050405020304" pitchFamily="18" charset="0"/>
              <a:cs typeface="Times New Roman" panose="02020603050405020304" pitchFamily="18" charset="0"/>
            </a:endParaRPr>
          </a:p>
          <a:p>
            <a:pPr algn="just" defTabSz="457200"/>
            <a:r>
              <a:rPr lang="en-IN" sz="2800" dirty="0">
                <a:solidFill>
                  <a:srgbClr val="000000"/>
                </a:solidFill>
                <a:latin typeface="Times New Roman" panose="02020603050405020304" pitchFamily="18" charset="0"/>
                <a:cs typeface="Times New Roman" panose="02020603050405020304" pitchFamily="18" charset="0"/>
              </a:rPr>
              <a:t>It is made from the history, demonstration of malabsorption, and characteristic histology.</a:t>
            </a:r>
          </a:p>
          <a:p>
            <a:pPr algn="just" defTabSz="457200"/>
            <a:r>
              <a:rPr lang="en-IN" sz="2800" dirty="0">
                <a:solidFill>
                  <a:srgbClr val="000000"/>
                </a:solidFill>
                <a:latin typeface="Times New Roman" panose="02020603050405020304" pitchFamily="18" charset="0"/>
                <a:cs typeface="Times New Roman" panose="02020603050405020304" pitchFamily="18" charset="0"/>
              </a:rPr>
              <a:t> </a:t>
            </a:r>
          </a:p>
          <a:p>
            <a:pPr algn="just" defTabSz="457200"/>
            <a:r>
              <a:rPr lang="en-IN" sz="2800" dirty="0">
                <a:solidFill>
                  <a:srgbClr val="000000"/>
                </a:solidFill>
                <a:latin typeface="Times New Roman" panose="02020603050405020304" pitchFamily="18" charset="0"/>
                <a:cs typeface="Times New Roman" panose="02020603050405020304" pitchFamily="18" charset="0"/>
              </a:rPr>
              <a:t>Improvement on withdrawal of wheat or rye and aggravation on reintroduction</a:t>
            </a:r>
          </a:p>
          <a:p>
            <a:pPr algn="just" defTabSz="457200"/>
            <a:r>
              <a:rPr lang="en-IN" sz="2800" dirty="0">
                <a:solidFill>
                  <a:srgbClr val="000000"/>
                </a:solidFill>
                <a:latin typeface="Times New Roman" panose="02020603050405020304" pitchFamily="18" charset="0"/>
                <a:cs typeface="Times New Roman" panose="02020603050405020304" pitchFamily="18" charset="0"/>
              </a:rPr>
              <a:t>suggest the diagnosis. </a:t>
            </a:r>
          </a:p>
          <a:p>
            <a:pPr algn="just" defTabSz="457200"/>
            <a:endParaRPr lang="en-IN" sz="2800" dirty="0">
              <a:solidFill>
                <a:srgbClr val="000000"/>
              </a:solidFill>
              <a:latin typeface="Times New Roman" panose="02020603050405020304" pitchFamily="18" charset="0"/>
              <a:cs typeface="Times New Roman" panose="02020603050405020304" pitchFamily="18" charset="0"/>
            </a:endParaRPr>
          </a:p>
          <a:p>
            <a:pPr algn="just" defTabSz="457200"/>
            <a:r>
              <a:rPr lang="en-IN" sz="2800" dirty="0">
                <a:solidFill>
                  <a:srgbClr val="000000"/>
                </a:solidFill>
                <a:latin typeface="Times New Roman" panose="02020603050405020304" pitchFamily="18" charset="0"/>
                <a:cs typeface="Times New Roman" panose="02020603050405020304" pitchFamily="18" charset="0"/>
              </a:rPr>
              <a:t>Histologically the mucosal atrophy during the active stages of the disease and its clearance during abstinence from gluten containing diet can be demonstrated</a:t>
            </a:r>
            <a:r>
              <a:rPr lang="en-IN" sz="2800" dirty="0">
                <a:solidFill>
                  <a:srgbClr val="FFFFFF"/>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242222235"/>
      </p:ext>
    </p:extLst>
  </p:cSld>
  <p:clrMapOvr>
    <a:masterClrMapping/>
  </p:clrMapOvr>
</p:sld>
</file>

<file path=ppt/theme/theme1.xml><?xml version="1.0" encoding="utf-8"?>
<a:theme xmlns:a="http://schemas.openxmlformats.org/drawingml/2006/main" name="Metropolitan">
  <a:themeElements>
    <a:clrScheme name="Metropolitan">
      <a:dk1>
        <a:srgbClr val="000000"/>
      </a:dk1>
      <a:lt1>
        <a:srgbClr val="FFFFFF"/>
      </a:lt1>
      <a:dk2>
        <a:srgbClr val="303034"/>
      </a:dk2>
      <a:lt2>
        <a:srgbClr val="DFDFE4"/>
      </a:lt2>
      <a:accent1>
        <a:srgbClr val="00AEEF"/>
      </a:accent1>
      <a:accent2>
        <a:srgbClr val="8CC600"/>
      </a:accent2>
      <a:accent3>
        <a:srgbClr val="FFBE00"/>
      </a:accent3>
      <a:accent4>
        <a:srgbClr val="FF0097"/>
      </a:accent4>
      <a:accent5>
        <a:srgbClr val="0071BC"/>
      </a:accent5>
      <a:accent6>
        <a:srgbClr val="FF8600"/>
      </a:accent6>
      <a:hlink>
        <a:srgbClr val="2424F0"/>
      </a:hlink>
      <a:folHlink>
        <a:srgbClr val="808080"/>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9FF7CA0D-8839-4012-B51C-B152F9BD65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1233</Words>
  <Application>Microsoft Office PowerPoint</Application>
  <PresentationFormat>Widescreen</PresentationFormat>
  <Paragraphs>147</Paragraphs>
  <Slides>16</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Baskerville Old Face</vt:lpstr>
      <vt:lpstr>Calibri</vt:lpstr>
      <vt:lpstr>Calibri Light</vt:lpstr>
      <vt:lpstr>Times New Roman</vt:lpstr>
      <vt:lpstr>Times-Roman</vt:lpstr>
      <vt:lpstr>Wingdings</vt:lpstr>
      <vt:lpstr>Metropolitan</vt:lpstr>
      <vt:lpstr>Dr. Arun R Nair Dept. of PM</vt:lpstr>
      <vt:lpstr>PowerPoint Presentation</vt:lpstr>
      <vt:lpstr>PowerPoint Presentation</vt:lpstr>
      <vt:lpstr>PowerPoint Presentation</vt:lpstr>
      <vt:lpstr>PowerPoint Presentation</vt:lpstr>
      <vt:lpstr>PowerPoint Presentation</vt:lpstr>
      <vt:lpstr>PowerPoint Presentation</vt:lpstr>
      <vt:lpstr>Celiac diseases- clinical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ARUN R NAIR</dc:creator>
  <cp:lastModifiedBy>Dr. ARUN R NAIR</cp:lastModifiedBy>
  <cp:revision>2</cp:revision>
  <dcterms:created xsi:type="dcterms:W3CDTF">2019-07-23T03:30:54Z</dcterms:created>
  <dcterms:modified xsi:type="dcterms:W3CDTF">2019-09-21T09:21:19Z</dcterms:modified>
</cp:coreProperties>
</file>